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61"/>
  </p:notesMasterIdLst>
  <p:sldIdLst>
    <p:sldId id="256" r:id="rId2"/>
    <p:sldId id="296" r:id="rId3"/>
    <p:sldId id="299" r:id="rId4"/>
    <p:sldId id="367" r:id="rId5"/>
    <p:sldId id="300" r:id="rId6"/>
    <p:sldId id="366" r:id="rId7"/>
    <p:sldId id="298" r:id="rId8"/>
    <p:sldId id="294" r:id="rId9"/>
    <p:sldId id="333" r:id="rId10"/>
    <p:sldId id="360" r:id="rId11"/>
    <p:sldId id="302" r:id="rId12"/>
    <p:sldId id="362" r:id="rId13"/>
    <p:sldId id="364" r:id="rId14"/>
    <p:sldId id="365" r:id="rId15"/>
    <p:sldId id="363" r:id="rId16"/>
    <p:sldId id="295" r:id="rId17"/>
    <p:sldId id="306" r:id="rId18"/>
    <p:sldId id="307" r:id="rId19"/>
    <p:sldId id="309" r:id="rId20"/>
    <p:sldId id="310" r:id="rId21"/>
    <p:sldId id="308" r:id="rId22"/>
    <p:sldId id="311" r:id="rId23"/>
    <p:sldId id="312" r:id="rId24"/>
    <p:sldId id="314" r:id="rId25"/>
    <p:sldId id="316" r:id="rId26"/>
    <p:sldId id="317" r:id="rId27"/>
    <p:sldId id="334" r:id="rId28"/>
    <p:sldId id="361" r:id="rId29"/>
    <p:sldId id="338" r:id="rId30"/>
    <p:sldId id="318" r:id="rId31"/>
    <p:sldId id="351" r:id="rId32"/>
    <p:sldId id="340" r:id="rId33"/>
    <p:sldId id="335" r:id="rId34"/>
    <p:sldId id="323" r:id="rId35"/>
    <p:sldId id="320" r:id="rId36"/>
    <p:sldId id="319" r:id="rId37"/>
    <p:sldId id="322" r:id="rId38"/>
    <p:sldId id="325" r:id="rId39"/>
    <p:sldId id="326" r:id="rId40"/>
    <p:sldId id="327" r:id="rId41"/>
    <p:sldId id="328" r:id="rId42"/>
    <p:sldId id="329" r:id="rId43"/>
    <p:sldId id="341" r:id="rId44"/>
    <p:sldId id="337" r:id="rId45"/>
    <p:sldId id="330" r:id="rId46"/>
    <p:sldId id="331" r:id="rId47"/>
    <p:sldId id="339" r:id="rId48"/>
    <p:sldId id="342" r:id="rId49"/>
    <p:sldId id="345" r:id="rId50"/>
    <p:sldId id="344" r:id="rId51"/>
    <p:sldId id="347" r:id="rId52"/>
    <p:sldId id="346" r:id="rId53"/>
    <p:sldId id="359" r:id="rId54"/>
    <p:sldId id="348" r:id="rId55"/>
    <p:sldId id="349" r:id="rId56"/>
    <p:sldId id="356" r:id="rId57"/>
    <p:sldId id="357" r:id="rId58"/>
    <p:sldId id="354" r:id="rId59"/>
    <p:sldId id="358" r:id="rId60"/>
  </p:sldIdLst>
  <p:sldSz cx="9144000" cy="5143500" type="screen16x9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ine Michotte" initials="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193B7F"/>
    <a:srgbClr val="FFFFCC"/>
    <a:srgbClr val="94FF94"/>
    <a:srgbClr val="385D8A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91402-AB5C-44B0-99B9-E82A5949E5DF}" v="916" dt="2022-05-31T08:55:35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622" autoAdjust="0"/>
  </p:normalViewPr>
  <p:slideViewPr>
    <p:cSldViewPr>
      <p:cViewPr varScale="1">
        <p:scale>
          <a:sx n="161" d="100"/>
          <a:sy n="161" d="100"/>
        </p:scale>
        <p:origin x="270" y="1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37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5A514-93E6-4F67-8C33-FC4435D3F7A3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1" y="4690229"/>
            <a:ext cx="5438775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78870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870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05383-8938-48D2-A213-1C6E3B45E0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18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065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2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69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799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999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295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564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62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715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102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836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029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9377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417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764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50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91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454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5878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1041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224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00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406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058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844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4329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581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862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0996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1992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490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0876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034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1808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836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068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4369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568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9869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140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2569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7396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504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27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8554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720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2140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8650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5804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38926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2929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39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9993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6568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271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67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75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405383-8938-48D2-A213-1C6E3B45E0C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284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1177702"/>
            <a:ext cx="7735824" cy="610618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24" y="2057400"/>
            <a:ext cx="3630168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and other information</a:t>
            </a:r>
          </a:p>
        </p:txBody>
      </p:sp>
      <p:pic>
        <p:nvPicPr>
          <p:cNvPr id="6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4083918"/>
            <a:ext cx="1588216" cy="7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8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32440" y="4743504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EBF0865-8280-4993-A91B-BB5501F3EE2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248" y="4765922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1200" dirty="0">
                <a:solidFill>
                  <a:srgbClr val="193B7F"/>
                </a:solidFill>
              </a:rPr>
              <a:t>www.bipm.org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2440" y="4743504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EBF0865-8280-4993-A91B-BB5501F3EE2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1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532440" y="4743504"/>
            <a:ext cx="50405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1EBF0865-8280-4993-A91B-BB5501F3EE2C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pPr algn="ctr"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6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bg>
      <p:bgPr>
        <a:blipFill dpi="0" rotWithShape="1">
          <a:blip r:embed="rId2">
            <a:alphaModFix amt="12000"/>
            <a:lum/>
          </a:blip>
          <a:srcRect/>
          <a:stretch>
            <a:fillRect l="54000" t="-4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624" y="1195586"/>
            <a:ext cx="3867912" cy="872754"/>
          </a:xfrm>
        </p:spPr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0624" y="2337420"/>
            <a:ext cx="3630168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Email address or…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1780" y="482827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1200" b="1" dirty="0">
                <a:solidFill>
                  <a:srgbClr val="193B7F"/>
                </a:solidFill>
              </a:rPr>
              <a:t>www.bipm.org</a:t>
            </a:r>
          </a:p>
        </p:txBody>
      </p:sp>
      <p:pic>
        <p:nvPicPr>
          <p:cNvPr id="11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4083918"/>
            <a:ext cx="1588216" cy="7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7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‹#›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4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3" y="4480563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96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  <a:lvl2pPr>
              <a:defRPr>
                <a:solidFill>
                  <a:srgbClr val="193B7F"/>
                </a:solidFill>
              </a:defRPr>
            </a:lvl2pPr>
            <a:lvl3pPr>
              <a:defRPr>
                <a:solidFill>
                  <a:srgbClr val="193B7F"/>
                </a:solidFill>
              </a:defRPr>
            </a:lvl3pPr>
            <a:lvl4pPr>
              <a:defRPr>
                <a:solidFill>
                  <a:srgbClr val="193B7F"/>
                </a:solidFill>
              </a:defRPr>
            </a:lvl4pPr>
            <a:lvl5pPr>
              <a:defRPr>
                <a:solidFill>
                  <a:srgbClr val="193B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99409"/>
            <a:ext cx="9144000" cy="0"/>
          </a:xfrm>
          <a:prstGeom prst="line">
            <a:avLst/>
          </a:prstGeom>
          <a:ln w="28575">
            <a:solidFill>
              <a:srgbClr val="193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B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6296" y="4765922"/>
            <a:ext cx="172819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1EBF0865-8280-4993-A91B-BB5501F3EE2C}" type="slidenum">
              <a:rPr lang="en-US" sz="1200" smtClean="0">
                <a:solidFill>
                  <a:srgbClr val="193B7F"/>
                </a:solidFill>
              </a:rPr>
              <a:pPr algn="r"/>
              <a:t>‹#›</a:t>
            </a:fld>
            <a:endParaRPr lang="en-US" sz="1200" dirty="0">
              <a:solidFill>
                <a:srgbClr val="193B7F"/>
              </a:solidFill>
            </a:endParaRPr>
          </a:p>
        </p:txBody>
      </p:sp>
      <p:pic>
        <p:nvPicPr>
          <p:cNvPr id="9" name="Picture 2" descr="C:\Users\ckuanbayev\Desktop\BIPM Template\BIPM-20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kuanbayev\Desktop\BIPM Template\BIPM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" y="4480561"/>
            <a:ext cx="1069849" cy="52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2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41"/>
            <a:ext cx="8229600" cy="768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3487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>
                <a:solidFill>
                  <a:srgbClr val="193B7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9" r:id="rId4"/>
    <p:sldLayoutId id="2147483686" r:id="rId5"/>
    <p:sldLayoutId id="2147483690" r:id="rId6"/>
    <p:sldLayoutId id="2147483691" r:id="rId7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 dirty="0">
          <a:solidFill>
            <a:srgbClr val="193B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Blip>
          <a:blip r:embed="rId9"/>
        </a:buBlip>
        <a:defRPr sz="2400" kern="1200">
          <a:solidFill>
            <a:srgbClr val="193B7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93B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0000"/>
        <a:buFontTx/>
        <a:buBlip>
          <a:blip r:embed="rId9"/>
        </a:buBlip>
        <a:defRPr sz="1800" kern="1200">
          <a:solidFill>
            <a:srgbClr val="193B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193B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193B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pm.org/kcdb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tm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tmp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4.tmp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5.tmp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1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tmp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5.tmp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4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tmp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5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tmp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69.png"/><Relationship Id="rId9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tmp"/><Relationship Id="rId5" Type="http://schemas.openxmlformats.org/officeDocument/2006/relationships/image" Target="../media/image76.pn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tmp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tmp"/><Relationship Id="rId5" Type="http://schemas.openxmlformats.org/officeDocument/2006/relationships/image" Target="../media/image55.tmp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tmp"/><Relationship Id="rId5" Type="http://schemas.openxmlformats.org/officeDocument/2006/relationships/image" Target="../media/image55.tmp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tmp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microsoft.com/office/2007/relationships/hdphoto" Target="../media/hdphoto1.wdp"/><Relationship Id="rId4" Type="http://schemas.openxmlformats.org/officeDocument/2006/relationships/image" Target="../media/image5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tmp"/><Relationship Id="rId3" Type="http://schemas.openxmlformats.org/officeDocument/2006/relationships/image" Target="../media/image51.png"/><Relationship Id="rId7" Type="http://schemas.microsoft.com/office/2007/relationships/hdphoto" Target="../media/hdphoto1.wdp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88.png"/><Relationship Id="rId4" Type="http://schemas.openxmlformats.org/officeDocument/2006/relationships/image" Target="../media/image87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0.png"/><Relationship Id="rId7" Type="http://schemas.openxmlformats.org/officeDocument/2006/relationships/image" Target="../media/image15.tmp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tmp"/><Relationship Id="rId5" Type="http://schemas.openxmlformats.org/officeDocument/2006/relationships/image" Target="../media/image92.png"/><Relationship Id="rId4" Type="http://schemas.openxmlformats.org/officeDocument/2006/relationships/image" Target="../media/image91.tm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96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8.tm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7" Type="http://schemas.microsoft.com/office/2007/relationships/hdphoto" Target="../media/hdphoto1.wdp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99.tmp"/><Relationship Id="rId4" Type="http://schemas.openxmlformats.org/officeDocument/2006/relationships/image" Target="../media/image96.tm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pm.org/kcdb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ipm.org/en/cipm-mra/kcdb.html#help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tmp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1177702"/>
            <a:ext cx="4223384" cy="2258144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the KCDB 2.0:</a:t>
            </a:r>
            <a:br>
              <a:rPr lang="en-GB" sz="3600" b="1" dirty="0">
                <a:latin typeface="Century Gothic" panose="020B0502020202020204" pitchFamily="34" charset="0"/>
              </a:rPr>
            </a:br>
            <a:r>
              <a:rPr lang="en-GB" sz="3600" dirty="0">
                <a:latin typeface="Century Gothic" panose="020B0502020202020204" pitchFamily="34" charset="0"/>
              </a:rPr>
              <a:t>CMC review</a:t>
            </a:r>
            <a:br>
              <a:rPr lang="en-GB" sz="3600" dirty="0">
                <a:latin typeface="Century Gothic" panose="020B0502020202020204" pitchFamily="34" charset="0"/>
              </a:rPr>
            </a:br>
            <a:br>
              <a:rPr lang="en-GB" sz="3600" dirty="0">
                <a:latin typeface="Century Gothic" panose="020B0502020202020204" pitchFamily="34" charset="0"/>
              </a:rPr>
            </a:br>
            <a:r>
              <a:rPr lang="en-GB" sz="1600" u="sng" dirty="0">
                <a:latin typeface="Century Gothic" panose="020B0502020202020204" pitchFamily="34" charset="0"/>
                <a:hlinkClick r:id="rId3"/>
              </a:rPr>
              <a:t>www.bipm.org/kcdb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5012" y="4299942"/>
            <a:ext cx="2239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>
                <a:solidFill>
                  <a:srgbClr val="193B7F"/>
                </a:solidFill>
                <a:latin typeface="Century Gothic" panose="020B0502020202020204" pitchFamily="34" charset="0"/>
                <a:ea typeface="+mj-ea"/>
                <a:cs typeface="+mj-cs"/>
              </a:rPr>
              <a:t>Author: BIPM</a:t>
            </a:r>
            <a:endParaRPr lang="en-US" sz="1400" i="1" dirty="0">
              <a:solidFill>
                <a:srgbClr val="193B7F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r"/>
            <a:r>
              <a:rPr lang="en-US" sz="1400" i="1" dirty="0">
                <a:solidFill>
                  <a:srgbClr val="193B7F"/>
                </a:solidFill>
                <a:latin typeface="Century Gothic" panose="020B0502020202020204" pitchFamily="34" charset="0"/>
                <a:ea typeface="+mj-ea"/>
                <a:cs typeface="+mj-cs"/>
              </a:rPr>
              <a:t>Version</a:t>
            </a:r>
            <a:r>
              <a:rPr lang="en-US" sz="1400" i="1">
                <a:solidFill>
                  <a:srgbClr val="193B7F"/>
                </a:solidFill>
                <a:latin typeface="Century Gothic" panose="020B0502020202020204" pitchFamily="34" charset="0"/>
                <a:ea typeface="+mj-ea"/>
                <a:cs typeface="+mj-cs"/>
              </a:rPr>
              <a:t>: </a:t>
            </a:r>
            <a:r>
              <a:rPr lang="en-US" sz="1400" i="1" dirty="0">
                <a:solidFill>
                  <a:srgbClr val="193B7F"/>
                </a:solidFill>
                <a:latin typeface="Century Gothic" panose="020B0502020202020204" pitchFamily="34" charset="0"/>
                <a:ea typeface="+mj-ea"/>
                <a:cs typeface="+mj-cs"/>
              </a:rPr>
              <a:t>5</a:t>
            </a:r>
          </a:p>
          <a:p>
            <a:pPr algn="r"/>
            <a:r>
              <a:rPr lang="en-GB" sz="1400" i="1" dirty="0">
                <a:solidFill>
                  <a:srgbClr val="193B7F"/>
                </a:solidFill>
                <a:latin typeface="Century Gothic" panose="020B0502020202020204" pitchFamily="34" charset="0"/>
                <a:ea typeface="+mj-ea"/>
                <a:cs typeface="+mj-cs"/>
              </a:rPr>
              <a:t>Last update: 3022-05-31</a:t>
            </a:r>
            <a:endParaRPr lang="en-US" sz="1400" i="1" dirty="0">
              <a:solidFill>
                <a:srgbClr val="193B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7636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4" y="443169"/>
            <a:ext cx="6654009" cy="4636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28184" y="1779662"/>
            <a:ext cx="1900680" cy="189282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E-mail notifications are automatically generated at each step of the review process and distributed to the involved persons (Writer, TC Chairs, WG Chair, JCRB Executive Secretary and KCDB Office)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300192" y="267494"/>
            <a:ext cx="1756664" cy="492443"/>
          </a:xfrm>
          <a:prstGeom prst="wedgeRectCallout">
            <a:avLst>
              <a:gd name="adj1" fmla="val -111767"/>
              <a:gd name="adj2" fmla="val -45994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Users involved in the CMC review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EC714-5D6A-D339-E7A1-9AB55634C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04320"/>
            <a:ext cx="5040560" cy="49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3456385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TC Chair’s 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987574"/>
            <a:ext cx="7056784" cy="355115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6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66166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2051720" y="3349232"/>
            <a:ext cx="1080120" cy="2136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467544" y="3944306"/>
            <a:ext cx="2809350" cy="892552"/>
          </a:xfrm>
          <a:prstGeom prst="wedgeRectCallout">
            <a:avLst>
              <a:gd name="adj1" fmla="val 39124"/>
              <a:gd name="adj2" fmla="val -92398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CMCs submitted by the Writers within the RMO for intra-RMO review are first available in </a:t>
            </a:r>
            <a:r>
              <a:rPr lang="en-US" sz="1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“CMC without reviewer”.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E952B-4788-9780-8F19-103D2EEB7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254" y="2499742"/>
            <a:ext cx="4730491" cy="22535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2DD53E-BD26-19A5-6BFE-1EDADE474B77}"/>
              </a:ext>
            </a:extLst>
          </p:cNvPr>
          <p:cNvSpPr/>
          <p:nvPr/>
        </p:nvSpPr>
        <p:spPr>
          <a:xfrm>
            <a:off x="8280809" y="4011910"/>
            <a:ext cx="755687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rgbClr val="C00000"/>
                </a:solidFill>
              </a:rPr>
              <a:t>Confidential</a:t>
            </a:r>
            <a:endParaRPr lang="en-GB" sz="8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D0A66-457F-6498-AC89-96EC52AD6C0D}"/>
              </a:ext>
            </a:extLst>
          </p:cNvPr>
          <p:cNvSpPr/>
          <p:nvPr/>
        </p:nvSpPr>
        <p:spPr>
          <a:xfrm>
            <a:off x="8280808" y="4466722"/>
            <a:ext cx="755687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rgbClr val="C00000"/>
                </a:solidFill>
              </a:rPr>
              <a:t>Confidential</a:t>
            </a:r>
            <a:endParaRPr lang="en-GB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9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DF0B4-2A96-4046-335F-EBBB430B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3" y="1595778"/>
            <a:ext cx="6094303" cy="31362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439248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2627784" y="837899"/>
            <a:ext cx="2257451" cy="692497"/>
          </a:xfrm>
          <a:prstGeom prst="wedgeRectCallout">
            <a:avLst>
              <a:gd name="adj1" fmla="val -128459"/>
              <a:gd name="adj2" fmla="val 124185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TC Chair may review a CMC without engaging an external reviewer.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16216" y="3841442"/>
            <a:ext cx="2520280" cy="83099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…the CMC will no longer be available in “CMC without reviewer” but will become available in the dashboard “CMC with reviewer”.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86852" y="1955013"/>
            <a:ext cx="576064" cy="364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5470" y="34779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71550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41" name="Rounded Rectangle 40"/>
          <p:cNvSpPr/>
          <p:nvPr/>
        </p:nvSpPr>
        <p:spPr>
          <a:xfrm>
            <a:off x="179512" y="1042848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36">
            <a:extLst>
              <a:ext uri="{FF2B5EF4-FFF2-40B4-BE49-F238E27FC236}">
                <a16:creationId xmlns:a16="http://schemas.microsoft.com/office/drawing/2014/main" id="{DAD943C9-B5C3-DA99-8A08-3D873F000BAA}"/>
              </a:ext>
            </a:extLst>
          </p:cNvPr>
          <p:cNvSpPr/>
          <p:nvPr/>
        </p:nvSpPr>
        <p:spPr>
          <a:xfrm>
            <a:off x="6012160" y="1988468"/>
            <a:ext cx="2232248" cy="1292662"/>
          </a:xfrm>
          <a:prstGeom prst="wedgeRectCallout">
            <a:avLst>
              <a:gd name="adj1" fmla="val -57055"/>
              <a:gd name="adj2" fmla="val 87216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TC Chair can review through the actions menu:</a:t>
            </a:r>
          </a:p>
          <a:p>
            <a:pPr marL="228600" indent="-228600">
              <a:buAutoNum type="arabicPeriod"/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Accept</a:t>
            </a:r>
          </a:p>
          <a:p>
            <a:pPr marL="228600" indent="-228600">
              <a:buAutoNum type="arabicPeriod"/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accept (definitive)</a:t>
            </a:r>
          </a:p>
          <a:p>
            <a:pPr marL="228600" indent="-228600">
              <a:buAutoNum type="arabicPeriod"/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Return to WRITER for revision</a:t>
            </a:r>
          </a:p>
        </p:txBody>
      </p:sp>
      <p:sp>
        <p:nvSpPr>
          <p:cNvPr id="18" name="Rectangular Callout 13">
            <a:extLst>
              <a:ext uri="{FF2B5EF4-FFF2-40B4-BE49-F238E27FC236}">
                <a16:creationId xmlns:a16="http://schemas.microsoft.com/office/drawing/2014/main" id="{1BDADE67-EDB1-D339-39D0-F59090622696}"/>
              </a:ext>
            </a:extLst>
          </p:cNvPr>
          <p:cNvSpPr/>
          <p:nvPr/>
        </p:nvSpPr>
        <p:spPr>
          <a:xfrm>
            <a:off x="2627784" y="837899"/>
            <a:ext cx="2257451" cy="692497"/>
          </a:xfrm>
          <a:prstGeom prst="wedgeRectCallout">
            <a:avLst>
              <a:gd name="adj1" fmla="val 68547"/>
              <a:gd name="adj2" fmla="val 368552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TC Chair may review a CMC without engaging an external reviewer.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150FEF-BDC6-A215-EBFA-0CD2629DF0D0}"/>
              </a:ext>
            </a:extLst>
          </p:cNvPr>
          <p:cNvSpPr/>
          <p:nvPr/>
        </p:nvSpPr>
        <p:spPr>
          <a:xfrm>
            <a:off x="3888321" y="4587473"/>
            <a:ext cx="755687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rgbClr val="C00000"/>
                </a:solidFill>
              </a:rPr>
              <a:t>Confidential</a:t>
            </a:r>
            <a:endParaRPr lang="en-GB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DF0B4-2A96-4046-335F-EBBB430B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3" y="1595778"/>
            <a:ext cx="6094303" cy="31362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439248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98818" y="1642650"/>
            <a:ext cx="1276838" cy="364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5470" y="34779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71550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41" name="Rounded Rectangle 40"/>
          <p:cNvSpPr/>
          <p:nvPr/>
        </p:nvSpPr>
        <p:spPr>
          <a:xfrm>
            <a:off x="179512" y="1042848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3">
            <a:extLst>
              <a:ext uri="{FF2B5EF4-FFF2-40B4-BE49-F238E27FC236}">
                <a16:creationId xmlns:a16="http://schemas.microsoft.com/office/drawing/2014/main" id="{1BDADE67-EDB1-D339-39D0-F59090622696}"/>
              </a:ext>
            </a:extLst>
          </p:cNvPr>
          <p:cNvSpPr/>
          <p:nvPr/>
        </p:nvSpPr>
        <p:spPr>
          <a:xfrm>
            <a:off x="2627784" y="837899"/>
            <a:ext cx="2257451" cy="892552"/>
          </a:xfrm>
          <a:prstGeom prst="wedgeRectCallout">
            <a:avLst>
              <a:gd name="adj1" fmla="val -101893"/>
              <a:gd name="adj2" fmla="val 3992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After review, if the TC Chair is confident on the CMCs, the CMC can be submitted directly to the JCRB for review.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150FEF-BDC6-A215-EBFA-0CD2629DF0D0}"/>
              </a:ext>
            </a:extLst>
          </p:cNvPr>
          <p:cNvSpPr/>
          <p:nvPr/>
        </p:nvSpPr>
        <p:spPr>
          <a:xfrm>
            <a:off x="3888321" y="4587473"/>
            <a:ext cx="755687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rgbClr val="C00000"/>
                </a:solidFill>
              </a:rPr>
              <a:t>Confidential</a:t>
            </a:r>
            <a:endParaRPr lang="en-GB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1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DF0B4-2A96-4046-335F-EBBB430B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3" y="1595778"/>
            <a:ext cx="6094303" cy="31362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439248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293226" y="1636758"/>
            <a:ext cx="1276838" cy="3643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5470" y="34779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71550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41" name="Rounded Rectangle 40"/>
          <p:cNvSpPr/>
          <p:nvPr/>
        </p:nvSpPr>
        <p:spPr>
          <a:xfrm>
            <a:off x="179512" y="1042848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150FEF-BDC6-A215-EBFA-0CD2629DF0D0}"/>
              </a:ext>
            </a:extLst>
          </p:cNvPr>
          <p:cNvSpPr/>
          <p:nvPr/>
        </p:nvSpPr>
        <p:spPr>
          <a:xfrm>
            <a:off x="3888321" y="4587473"/>
            <a:ext cx="755687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err="1">
                <a:solidFill>
                  <a:srgbClr val="C00000"/>
                </a:solidFill>
              </a:rPr>
              <a:t>Confidential</a:t>
            </a:r>
            <a:endParaRPr lang="en-GB" sz="800" dirty="0">
              <a:solidFill>
                <a:srgbClr val="C00000"/>
              </a:solidFill>
            </a:endParaRPr>
          </a:p>
        </p:txBody>
      </p:sp>
      <p:pic>
        <p:nvPicPr>
          <p:cNvPr id="12" name="Picture 11" descr="Screen Clipping">
            <a:extLst>
              <a:ext uri="{FF2B5EF4-FFF2-40B4-BE49-F238E27FC236}">
                <a16:creationId xmlns:a16="http://schemas.microsoft.com/office/drawing/2014/main" id="{978DB4DA-D1F8-AE15-A5D6-4256D67E61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60" y="2218880"/>
            <a:ext cx="4781936" cy="22186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Rectangular Callout 14">
            <a:extLst>
              <a:ext uri="{FF2B5EF4-FFF2-40B4-BE49-F238E27FC236}">
                <a16:creationId xmlns:a16="http://schemas.microsoft.com/office/drawing/2014/main" id="{E6556D92-DD75-1C53-A158-C6704594F635}"/>
              </a:ext>
            </a:extLst>
          </p:cNvPr>
          <p:cNvSpPr/>
          <p:nvPr/>
        </p:nvSpPr>
        <p:spPr>
          <a:xfrm>
            <a:off x="4567549" y="632954"/>
            <a:ext cx="3796324" cy="1292662"/>
          </a:xfrm>
          <a:prstGeom prst="wedgeRectCallout">
            <a:avLst>
              <a:gd name="adj1" fmla="val -31075"/>
              <a:gd name="adj2" fmla="val 16503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CMCs having undergone uniquely editorial modifications, reduced </a:t>
            </a:r>
            <a:r>
              <a:rPr lang="en-US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measurand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range or increased uncertainty can be submitted directly by the TC Chair to the KCDB Office for publication in the KCDB. </a:t>
            </a:r>
            <a:r>
              <a:rPr lang="en-US" sz="1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This should be indicated in the comments by the Writer or TC Chair as information to the KCDB Office.</a:t>
            </a:r>
          </a:p>
        </p:txBody>
      </p:sp>
      <p:sp>
        <p:nvSpPr>
          <p:cNvPr id="23" name="Rectangular Callout 14">
            <a:extLst>
              <a:ext uri="{FF2B5EF4-FFF2-40B4-BE49-F238E27FC236}">
                <a16:creationId xmlns:a16="http://schemas.microsoft.com/office/drawing/2014/main" id="{E9ACB604-0EA0-89EE-265E-8A1B4A6833F0}"/>
              </a:ext>
            </a:extLst>
          </p:cNvPr>
          <p:cNvSpPr/>
          <p:nvPr/>
        </p:nvSpPr>
        <p:spPr>
          <a:xfrm>
            <a:off x="4567549" y="632954"/>
            <a:ext cx="3796324" cy="1292662"/>
          </a:xfrm>
          <a:prstGeom prst="wedgeRectCallout">
            <a:avLst>
              <a:gd name="adj1" fmla="val -100362"/>
              <a:gd name="adj2" fmla="val 3090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CMCs having undergone uniquely editorial modifications, reduced </a:t>
            </a:r>
            <a:r>
              <a:rPr lang="en-US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measurand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range or increased uncertainty can be submitted directly by the TC Chair to the KCDB Office for publication in the KCDB. </a:t>
            </a:r>
            <a:r>
              <a:rPr lang="en-US" sz="1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This should be indicated in the comments by the Writer or TC Chair as information to the KCDB Office.</a:t>
            </a:r>
          </a:p>
        </p:txBody>
      </p:sp>
    </p:spTree>
    <p:extLst>
      <p:ext uri="{BB962C8B-B14F-4D97-AF65-F5344CB8AC3E}">
        <p14:creationId xmlns:p14="http://schemas.microsoft.com/office/powerpoint/2010/main" val="2107396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DF0B4-2A96-4046-335F-EBBB430B3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13" y="1595778"/>
            <a:ext cx="6094303" cy="313621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439248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339752" y="1595778"/>
            <a:ext cx="936104" cy="4719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75470" y="34779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71550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41" name="Rounded Rectangle 40"/>
          <p:cNvSpPr/>
          <p:nvPr/>
        </p:nvSpPr>
        <p:spPr>
          <a:xfrm>
            <a:off x="179512" y="1042848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A17EAA-5CC9-11D6-938A-C81D70DC8D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832" y="2425112"/>
            <a:ext cx="4178496" cy="2306878"/>
          </a:xfrm>
          <a:prstGeom prst="rect">
            <a:avLst/>
          </a:prstGeom>
          <a:ln w="63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13E8168-37FF-C185-E6A4-B785398A08CD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2807804" y="2067694"/>
            <a:ext cx="2340260" cy="3574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4">
            <a:extLst>
              <a:ext uri="{FF2B5EF4-FFF2-40B4-BE49-F238E27FC236}">
                <a16:creationId xmlns:a16="http://schemas.microsoft.com/office/drawing/2014/main" id="{0D036037-EA59-615C-8789-3275B489B1BC}"/>
              </a:ext>
            </a:extLst>
          </p:cNvPr>
          <p:cNvSpPr/>
          <p:nvPr/>
        </p:nvSpPr>
        <p:spPr>
          <a:xfrm>
            <a:off x="2320096" y="796626"/>
            <a:ext cx="3096344" cy="492443"/>
          </a:xfrm>
          <a:prstGeom prst="wedgeRectCallout">
            <a:avLst>
              <a:gd name="adj1" fmla="val -24204"/>
              <a:gd name="adj2" fmla="val 102353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TC Chair may ask experts within the same RMO to review one or several CMCs.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EBF216-8B8E-E498-0213-2685D24B12F3}"/>
              </a:ext>
            </a:extLst>
          </p:cNvPr>
          <p:cNvSpPr/>
          <p:nvPr/>
        </p:nvSpPr>
        <p:spPr>
          <a:xfrm>
            <a:off x="5256076" y="93873"/>
            <a:ext cx="3816424" cy="8925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External reviewers and the TC Chair may review the same CMC, if necessary, </a:t>
            </a:r>
            <a:r>
              <a:rPr lang="en-US" sz="1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but the TC Chair should wait for the review reply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and the TC Chair reply will be the final decision.</a:t>
            </a:r>
          </a:p>
        </p:txBody>
      </p:sp>
      <p:sp>
        <p:nvSpPr>
          <p:cNvPr id="20" name="Rectangular Callout 21">
            <a:extLst>
              <a:ext uri="{FF2B5EF4-FFF2-40B4-BE49-F238E27FC236}">
                <a16:creationId xmlns:a16="http://schemas.microsoft.com/office/drawing/2014/main" id="{B0F39AA0-426D-4F23-78D0-01C8A5CDFA9B}"/>
              </a:ext>
            </a:extLst>
          </p:cNvPr>
          <p:cNvSpPr/>
          <p:nvPr/>
        </p:nvSpPr>
        <p:spPr>
          <a:xfrm>
            <a:off x="6342330" y="1699220"/>
            <a:ext cx="2478142" cy="892552"/>
          </a:xfrm>
          <a:prstGeom prst="wedgeRectCallout">
            <a:avLst>
              <a:gd name="adj1" fmla="val -30097"/>
              <a:gd name="adj2" fmla="val 78268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…all Reviewers that have user accounts and who cover the same expertise can be selected by the TC Chair. </a:t>
            </a:r>
          </a:p>
        </p:txBody>
      </p:sp>
      <p:sp>
        <p:nvSpPr>
          <p:cNvPr id="21" name="Rectangular Callout 22">
            <a:extLst>
              <a:ext uri="{FF2B5EF4-FFF2-40B4-BE49-F238E27FC236}">
                <a16:creationId xmlns:a16="http://schemas.microsoft.com/office/drawing/2014/main" id="{2B873F52-94CD-96C6-2C88-39BB34569C82}"/>
              </a:ext>
            </a:extLst>
          </p:cNvPr>
          <p:cNvSpPr/>
          <p:nvPr/>
        </p:nvSpPr>
        <p:spPr>
          <a:xfrm>
            <a:off x="7415930" y="3050469"/>
            <a:ext cx="1404542" cy="692497"/>
          </a:xfrm>
          <a:prstGeom prst="wedgeRectCallout">
            <a:avLst>
              <a:gd name="adj1" fmla="val -85866"/>
              <a:gd name="adj2" fmla="val 6811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date limits for review are set by the TC Chair.</a:t>
            </a:r>
          </a:p>
        </p:txBody>
      </p:sp>
    </p:spTree>
    <p:extLst>
      <p:ext uri="{BB962C8B-B14F-4D97-AF65-F5344CB8AC3E}">
        <p14:creationId xmlns:p14="http://schemas.microsoft.com/office/powerpoint/2010/main" val="605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19" y="123478"/>
            <a:ext cx="7704857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Reviewer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7" y="1275606"/>
            <a:ext cx="6840760" cy="259228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8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71750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075806"/>
            <a:ext cx="5273497" cy="1956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80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"/>
          <a:stretch/>
        </p:blipFill>
        <p:spPr>
          <a:xfrm>
            <a:off x="171283" y="1790487"/>
            <a:ext cx="6128909" cy="114503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19" y="123478"/>
            <a:ext cx="7704857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Reviewer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283" y="2787774"/>
            <a:ext cx="6128909" cy="115960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2" name="Rectangular Callout 11"/>
          <p:cNvSpPr/>
          <p:nvPr/>
        </p:nvSpPr>
        <p:spPr>
          <a:xfrm>
            <a:off x="1133239" y="891828"/>
            <a:ext cx="2952328" cy="646331"/>
          </a:xfrm>
          <a:prstGeom prst="wedgeRectCallout">
            <a:avLst>
              <a:gd name="adj1" fmla="val 2583"/>
              <a:gd name="adj2" fmla="val 120416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If the Reviewer indicates “Will not review” the CMC is no longer displayed in the dashboard.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11760" y="2004190"/>
            <a:ext cx="1728192" cy="3515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300192" y="2787775"/>
            <a:ext cx="2592289" cy="1707537"/>
            <a:chOff x="6300192" y="2787775"/>
            <a:chExt cx="2592289" cy="17075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192" y="2787775"/>
              <a:ext cx="1224136" cy="1690474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6" name="Rounded Rectangle 15"/>
            <p:cNvSpPr/>
            <p:nvPr/>
          </p:nvSpPr>
          <p:spPr>
            <a:xfrm>
              <a:off x="6300192" y="3919248"/>
              <a:ext cx="1224135" cy="57606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7596337" y="2935526"/>
              <a:ext cx="1296144" cy="892552"/>
            </a:xfrm>
            <a:prstGeom prst="wedgeRectCallout">
              <a:avLst>
                <a:gd name="adj1" fmla="val -55212"/>
                <a:gd name="adj2" fmla="val 93782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Reviewer also can click to an appropriate action.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51519" y="338699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11960" y="583128"/>
            <a:ext cx="4233695" cy="1772597"/>
            <a:chOff x="4211960" y="583128"/>
            <a:chExt cx="4233695" cy="1772597"/>
          </a:xfrm>
        </p:grpSpPr>
        <p:sp>
          <p:nvSpPr>
            <p:cNvPr id="20" name="Rectangular Callout 19"/>
            <p:cNvSpPr/>
            <p:nvPr/>
          </p:nvSpPr>
          <p:spPr>
            <a:xfrm>
              <a:off x="5529840" y="583128"/>
              <a:ext cx="2915815" cy="1092607"/>
            </a:xfrm>
            <a:prstGeom prst="wedgeRectCallout">
              <a:avLst>
                <a:gd name="adj1" fmla="val -56252"/>
                <a:gd name="adj2" fmla="val 78709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“Accept” or “Not Accept” can be available only after indication “Will review”.</a:t>
              </a:r>
            </a:p>
            <a:p>
              <a:pPr algn="just">
                <a:spcBef>
                  <a:spcPts val="600"/>
                </a:spcBef>
              </a:pPr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Once the reviewer has indicated whether to accept or not accept the CMC, the CMC is no longer displayed in the dashboard.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211960" y="2004190"/>
              <a:ext cx="1296144" cy="351535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50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2" y="2303371"/>
            <a:ext cx="6847661" cy="102919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/>
        </p:blipFill>
        <p:spPr>
          <a:xfrm>
            <a:off x="460643" y="3315832"/>
            <a:ext cx="4989582" cy="112812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8104" y="3315832"/>
            <a:ext cx="3384376" cy="112812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88284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179512" y="1275606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68C834-62EE-A530-E393-EFB80910CE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7040"/>
          <a:stretch/>
        </p:blipFill>
        <p:spPr>
          <a:xfrm>
            <a:off x="484596" y="2425588"/>
            <a:ext cx="6721896" cy="794234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6732240" y="978494"/>
            <a:ext cx="2304256" cy="1123384"/>
          </a:xfrm>
          <a:prstGeom prst="wedgeRectCallout">
            <a:avLst>
              <a:gd name="adj1" fmla="val -63500"/>
              <a:gd name="adj2" fmla="val 172332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Once the Reviewer has clicked “will review”, the CMC will appear on the TC-Chair  “</a:t>
            </a:r>
            <a:r>
              <a:rPr lang="en-US" sz="1400" b="1" dirty="0"/>
              <a:t>CMC </a:t>
            </a:r>
            <a:r>
              <a:rPr lang="en-US" sz="1400" b="1" dirty="0">
                <a:solidFill>
                  <a:srgbClr val="C00000"/>
                </a:solidFill>
              </a:rPr>
              <a:t>with </a:t>
            </a:r>
            <a:r>
              <a:rPr lang="en-US" sz="1400" b="1" dirty="0"/>
              <a:t>reviewer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” dashboard with the name of the reviewer.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7149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8"/>
          <a:stretch/>
        </p:blipFill>
        <p:spPr>
          <a:xfrm>
            <a:off x="171283" y="1793884"/>
            <a:ext cx="6128909" cy="114503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51519" y="123478"/>
            <a:ext cx="7704857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Reviewer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838002" y="4280058"/>
            <a:ext cx="1817949" cy="492443"/>
          </a:xfrm>
          <a:prstGeom prst="wedgeRectCallout">
            <a:avLst>
              <a:gd name="adj1" fmla="val -11900"/>
              <a:gd name="adj2" fmla="val -106813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Reviewer can click to review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283" y="2787774"/>
            <a:ext cx="6128909" cy="115960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755576" y="3291830"/>
            <a:ext cx="1080120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22836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843808" y="1316927"/>
            <a:ext cx="6164817" cy="3826573"/>
            <a:chOff x="2843808" y="1179522"/>
            <a:chExt cx="6164817" cy="3826573"/>
          </a:xfrm>
        </p:grpSpPr>
        <p:grpSp>
          <p:nvGrpSpPr>
            <p:cNvPr id="16" name="Group 15"/>
            <p:cNvGrpSpPr/>
            <p:nvPr/>
          </p:nvGrpSpPr>
          <p:grpSpPr>
            <a:xfrm>
              <a:off x="2843808" y="1179522"/>
              <a:ext cx="5688632" cy="3826573"/>
              <a:chOff x="2843808" y="1179522"/>
              <a:chExt cx="5688632" cy="382657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43808" y="1179522"/>
                <a:ext cx="3888432" cy="3473666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67944" y="3277903"/>
                <a:ext cx="4464496" cy="1728192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4" name="Rectangular Callout 23"/>
              <p:cNvSpPr/>
              <p:nvPr/>
            </p:nvSpPr>
            <p:spPr>
              <a:xfrm>
                <a:off x="5985088" y="1635984"/>
                <a:ext cx="2430409" cy="1169551"/>
              </a:xfrm>
              <a:prstGeom prst="wedgeRectCallout">
                <a:avLst>
                  <a:gd name="adj1" fmla="val -49453"/>
                  <a:gd name="adj2" fmla="val 171940"/>
                </a:avLst>
              </a:prstGeom>
              <a:solidFill>
                <a:srgbClr val="FFFFCC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Reviewer can add comments specifying the type of comments (TECHNICAL, EDITORIAL, MISSING EVIDENCE,  OTHER)</a:t>
                </a:r>
              </a:p>
            </p:txBody>
          </p:sp>
        </p:grpSp>
        <p:sp>
          <p:nvSpPr>
            <p:cNvPr id="17" name="Rectangular Callout 16"/>
            <p:cNvSpPr/>
            <p:nvPr/>
          </p:nvSpPr>
          <p:spPr>
            <a:xfrm>
              <a:off x="6920097" y="2935526"/>
              <a:ext cx="2088528" cy="954107"/>
            </a:xfrm>
            <a:prstGeom prst="wedgeRectCallout">
              <a:avLst>
                <a:gd name="adj1" fmla="val -48481"/>
                <a:gd name="adj2" fmla="val 85181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…or can add review report or other supporting document that helps to the revision process.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89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131590"/>
            <a:ext cx="69127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B7F"/>
                </a:solidFill>
              </a:rPr>
              <a:t>Submit CMC for intra-RMO review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B7F"/>
                </a:solidFill>
              </a:rPr>
              <a:t>Intra-RMO review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93B7F"/>
                </a:solidFill>
              </a:rPr>
              <a:t>JCRB review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Inter-RMO</a:t>
            </a:r>
          </a:p>
        </p:txBody>
      </p:sp>
    </p:spTree>
    <p:extLst>
      <p:ext uri="{BB962C8B-B14F-4D97-AF65-F5344CB8AC3E}">
        <p14:creationId xmlns:p14="http://schemas.microsoft.com/office/powerpoint/2010/main" val="3993525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>
          <a:xfrm>
            <a:off x="464093" y="2393122"/>
            <a:ext cx="4899995" cy="89870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3291830"/>
            <a:ext cx="4896544" cy="119379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61877" y="4373733"/>
            <a:ext cx="3744416" cy="692497"/>
          </a:xfrm>
          <a:prstGeom prst="wedgeRectCallout">
            <a:avLst>
              <a:gd name="adj1" fmla="val -17962"/>
              <a:gd name="adj2" fmla="val -8059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CMCs that have comments are highlighted </a:t>
            </a:r>
            <a:r>
              <a:rPr lang="en-US" sz="1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 BOLD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. Review comments can be viewed through on the CMC page.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29715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88284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179512" y="1275606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ECD0EA-84D2-6496-D5C8-7AFDAA06BE4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77040"/>
          <a:stretch/>
        </p:blipFill>
        <p:spPr>
          <a:xfrm>
            <a:off x="526975" y="2464444"/>
            <a:ext cx="6721896" cy="79423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211960" y="997805"/>
            <a:ext cx="4814557" cy="4068425"/>
            <a:chOff x="4034198" y="890042"/>
            <a:chExt cx="4814557" cy="4068425"/>
          </a:xfrm>
        </p:grpSpPr>
        <p:grpSp>
          <p:nvGrpSpPr>
            <p:cNvPr id="11" name="Group 10"/>
            <p:cNvGrpSpPr/>
            <p:nvPr/>
          </p:nvGrpSpPr>
          <p:grpSpPr>
            <a:xfrm>
              <a:off x="4034198" y="890042"/>
              <a:ext cx="4814557" cy="4068425"/>
              <a:chOff x="4034198" y="890042"/>
              <a:chExt cx="4814557" cy="406842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34198" y="3230275"/>
                <a:ext cx="4464496" cy="1728192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49738" y="890042"/>
                <a:ext cx="4199017" cy="3066698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" name="Rounded Rectangle 12"/>
            <p:cNvSpPr/>
            <p:nvPr/>
          </p:nvSpPr>
          <p:spPr>
            <a:xfrm>
              <a:off x="4290009" y="4075609"/>
              <a:ext cx="2153558" cy="43204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4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3" y="1685310"/>
            <a:ext cx="6055573" cy="156522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Writer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43" y="3219821"/>
            <a:ext cx="6055573" cy="130819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/>
          <a:stretch/>
        </p:blipFill>
        <p:spPr>
          <a:xfrm>
            <a:off x="4860032" y="3251261"/>
            <a:ext cx="4248472" cy="125925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5" name="Rectangular Callout 14"/>
          <p:cNvSpPr/>
          <p:nvPr/>
        </p:nvSpPr>
        <p:spPr>
          <a:xfrm>
            <a:off x="6804248" y="2741314"/>
            <a:ext cx="1260140" cy="492443"/>
          </a:xfrm>
          <a:prstGeom prst="wedgeRectCallout">
            <a:avLst>
              <a:gd name="adj1" fmla="val -38127"/>
              <a:gd name="adj2" fmla="val 181596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CMC is under review.</a:t>
            </a:r>
            <a:endParaRPr lang="en-US" sz="1400" b="1" dirty="0"/>
          </a:p>
        </p:txBody>
      </p:sp>
      <p:sp>
        <p:nvSpPr>
          <p:cNvPr id="13" name="Rectangular Callout 12"/>
          <p:cNvSpPr/>
          <p:nvPr/>
        </p:nvSpPr>
        <p:spPr>
          <a:xfrm>
            <a:off x="5796136" y="4529463"/>
            <a:ext cx="2642940" cy="492443"/>
          </a:xfrm>
          <a:prstGeom prst="wedgeRectCallout">
            <a:avLst>
              <a:gd name="adj1" fmla="val 45130"/>
              <a:gd name="adj2" fmla="val -111593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cs typeface="Calibri Light" panose="020F0302020204030204" pitchFamily="34" charset="0"/>
              </a:rPr>
              <a:t>No actions allowed by writer until the review is completed.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90" y="760560"/>
            <a:ext cx="1237595" cy="73158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471063" y="1236684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90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43" y="1850152"/>
            <a:ext cx="6055573" cy="156522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Writer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643" y="3219821"/>
            <a:ext cx="6055573" cy="130819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438195" y="4072917"/>
            <a:ext cx="2376264" cy="951846"/>
            <a:chOff x="438195" y="4072917"/>
            <a:chExt cx="2376264" cy="951846"/>
          </a:xfrm>
        </p:grpSpPr>
        <p:sp>
          <p:nvSpPr>
            <p:cNvPr id="7" name="Rectangular Callout 6"/>
            <p:cNvSpPr/>
            <p:nvPr/>
          </p:nvSpPr>
          <p:spPr>
            <a:xfrm>
              <a:off x="438195" y="4532320"/>
              <a:ext cx="2376264" cy="492443"/>
            </a:xfrm>
            <a:prstGeom prst="wedgeRectCallout">
              <a:avLst>
                <a:gd name="adj1" fmla="val -11900"/>
                <a:gd name="adj2" fmla="val -106813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Review comments can be viewed through on the CMC page.</a:t>
              </a:r>
              <a:endParaRPr lang="en-US" sz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11" name="Picture 2" descr="Картинки по запросу curs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0889" y1="25333" x2="40889" y2="25333"/>
                          <a14:foregroundMark x1="49778" y1="63556" x2="49778" y2="63556"/>
                          <a14:foregroundMark x1="45778" y1="55556" x2="45778" y2="55556"/>
                          <a14:foregroundMark x1="66222" y1="55556" x2="66222" y2="55556"/>
                          <a14:foregroundMark x1="66222" y1="66667" x2="66222" y2="66667"/>
                          <a14:foregroundMark x1="57333" y1="71556" x2="57333" y2="71556"/>
                          <a14:foregroundMark x1="46667" y1="69778" x2="46667" y2="69778"/>
                          <a14:foregroundMark x1="44000" y1="69778" x2="44000" y2="69778"/>
                          <a14:foregroundMark x1="27111" y1="66667" x2="27111" y2="66667"/>
                          <a14:foregroundMark x1="18667" y1="55111" x2="18667" y2="55111"/>
                          <a14:foregroundMark x1="19556" y1="55111" x2="19556" y2="55111"/>
                          <a14:foregroundMark x1="23556" y1="58667" x2="23556" y2="58667"/>
                          <a14:foregroundMark x1="23556" y1="60000" x2="23556" y2="60000"/>
                          <a14:foregroundMark x1="24889" y1="61778" x2="24889" y2="61778"/>
                          <a14:foregroundMark x1="33778" y1="68889" x2="33778" y2="68889"/>
                          <a14:foregroundMark x1="33778" y1="71556" x2="33778" y2="71556"/>
                          <a14:foregroundMark x1="40444" y1="72444" x2="40444" y2="72444"/>
                          <a14:foregroundMark x1="43556" y1="72000" x2="43556" y2="72000"/>
                          <a14:foregroundMark x1="47556" y1="72000" x2="47556" y2="72000"/>
                          <a14:foregroundMark x1="49778" y1="72444" x2="49778" y2="72444"/>
                          <a14:foregroundMark x1="52000" y1="72444" x2="52000" y2="72444"/>
                          <a14:foregroundMark x1="52000" y1="75111" x2="52000" y2="75111"/>
                          <a14:foregroundMark x1="52000" y1="77778" x2="52000" y2="77778"/>
                          <a14:foregroundMark x1="47556" y1="76889" x2="45778" y2="76000"/>
                          <a14:foregroundMark x1="45778" y1="76000" x2="45778" y2="76000"/>
                          <a14:foregroundMark x1="66222" y1="74222" x2="66222" y2="74222"/>
                          <a14:foregroundMark x1="62222" y1="80000" x2="62222" y2="80000"/>
                          <a14:foregroundMark x1="60889" y1="80889" x2="60889" y2="80889"/>
                          <a14:foregroundMark x1="60889" y1="80889" x2="60889" y2="80889"/>
                          <a14:foregroundMark x1="58667" y1="80000" x2="55111" y2="78222"/>
                          <a14:foregroundMark x1="56889" y1="73778" x2="56889" y2="73778"/>
                          <a14:foregroundMark x1="56889" y1="73778" x2="58222" y2="72444"/>
                          <a14:foregroundMark x1="63111" y1="66667" x2="63111" y2="66667"/>
                          <a14:foregroundMark x1="63111" y1="66222" x2="63111" y2="66222"/>
                          <a14:foregroundMark x1="69778" y1="64889" x2="69778" y2="64889"/>
                          <a14:foregroundMark x1="74222" y1="63111" x2="74222" y2="63111"/>
                          <a14:foregroundMark x1="74222" y1="62667" x2="74222" y2="62667"/>
                          <a14:foregroundMark x1="75111" y1="72889" x2="75111" y2="72889"/>
                          <a14:foregroundMark x1="75111" y1="74222" x2="75111" y2="74222"/>
                          <a14:foregroundMark x1="73778" y1="75111" x2="73778" y2="75111"/>
                          <a14:foregroundMark x1="73778" y1="69333" x2="73778" y2="69333"/>
                          <a14:foregroundMark x1="74667" y1="68889" x2="74667" y2="68889"/>
                          <a14:foregroundMark x1="75111" y1="67556" x2="75111" y2="67556"/>
                          <a14:foregroundMark x1="73333" y1="58222" x2="73333" y2="58222"/>
                          <a14:foregroundMark x1="74667" y1="55556" x2="74667" y2="55556"/>
                          <a14:foregroundMark x1="75556" y1="53778" x2="75556" y2="53778"/>
                          <a14:foregroundMark x1="76889" y1="53333" x2="76889" y2="53333"/>
                          <a14:foregroundMark x1="41778" y1="42667" x2="41778" y2="42667"/>
                          <a14:foregroundMark x1="41778" y1="42667" x2="41778" y2="42667"/>
                          <a14:foregroundMark x1="41778" y1="42667" x2="41778" y2="42667"/>
                          <a14:foregroundMark x1="40000" y1="36889" x2="40000" y2="36889"/>
                          <a14:foregroundMark x1="40000" y1="36889" x2="40000" y2="36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687" y="4072917"/>
              <a:ext cx="578140" cy="57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108937" y="771550"/>
            <a:ext cx="4814557" cy="4068425"/>
            <a:chOff x="4034198" y="890042"/>
            <a:chExt cx="4814557" cy="4068425"/>
          </a:xfrm>
        </p:grpSpPr>
        <p:grpSp>
          <p:nvGrpSpPr>
            <p:cNvPr id="14" name="Group 13"/>
            <p:cNvGrpSpPr/>
            <p:nvPr/>
          </p:nvGrpSpPr>
          <p:grpSpPr>
            <a:xfrm>
              <a:off x="4034198" y="890042"/>
              <a:ext cx="4814557" cy="4068425"/>
              <a:chOff x="4034198" y="890042"/>
              <a:chExt cx="4814557" cy="406842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034198" y="3230275"/>
                <a:ext cx="4464496" cy="1728192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49738" y="890042"/>
                <a:ext cx="4199017" cy="3066698"/>
              </a:xfrm>
              <a:prstGeom prst="rect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6" name="Rounded Rectangle 15"/>
            <p:cNvSpPr/>
            <p:nvPr/>
          </p:nvSpPr>
          <p:spPr>
            <a:xfrm>
              <a:off x="4290009" y="4075609"/>
              <a:ext cx="2153558" cy="43204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090" y="760560"/>
            <a:ext cx="1237595" cy="73158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71063" y="1236684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8240" y="756023"/>
            <a:ext cx="2711310" cy="8925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cs typeface="Calibri Light" panose="020F0302020204030204" pitchFamily="34" charset="0"/>
              </a:rPr>
              <a:t>No actions allowed by writer until the review is completed. Writer can read comments made by reviewers and TC Chair.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530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441" y="2643758"/>
            <a:ext cx="4260552" cy="21602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2723767"/>
            <a:ext cx="3744416" cy="208023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88284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6012763" y="1470530"/>
            <a:ext cx="3023130" cy="1077218"/>
          </a:xfrm>
          <a:prstGeom prst="wedgeRectCallout">
            <a:avLst>
              <a:gd name="adj1" fmla="val -44563"/>
              <a:gd name="adj2" fmla="val 98517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Reviewer has completed the review: the TC Chair can see: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green “tick”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=  </a:t>
            </a:r>
            <a:r>
              <a:rPr lang="en-US" sz="1400" dirty="0"/>
              <a:t>“Accepted”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red “cross”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lang="en-US" sz="1400" dirty="0"/>
              <a:t>“not accepted”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6096" y="3075806"/>
            <a:ext cx="1008112" cy="16561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88224" y="3075806"/>
            <a:ext cx="2196244" cy="1656184"/>
            <a:chOff x="6588224" y="3075806"/>
            <a:chExt cx="2196244" cy="1656184"/>
          </a:xfrm>
        </p:grpSpPr>
        <p:sp>
          <p:nvSpPr>
            <p:cNvPr id="7" name="Rectangular Callout 6"/>
            <p:cNvSpPr/>
            <p:nvPr/>
          </p:nvSpPr>
          <p:spPr>
            <a:xfrm>
              <a:off x="7524328" y="3517660"/>
              <a:ext cx="1260140" cy="692497"/>
            </a:xfrm>
            <a:prstGeom prst="wedgeRectCallout">
              <a:avLst>
                <a:gd name="adj1" fmla="val -76725"/>
                <a:gd name="adj2" fmla="val 35417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Writer can only see the status of CMCs.</a:t>
              </a:r>
              <a:endParaRPr lang="en-US" sz="1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588224" y="3075806"/>
              <a:ext cx="576064" cy="165618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79512" y="1275606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>
          <a:xfrm>
            <a:off x="239441" y="1859902"/>
            <a:ext cx="4260552" cy="78385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8854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684053"/>
            <a:ext cx="4578987" cy="254388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88284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3037605" y="932386"/>
            <a:ext cx="1836204" cy="1722062"/>
            <a:chOff x="3037605" y="932386"/>
            <a:chExt cx="1836204" cy="1722062"/>
          </a:xfrm>
        </p:grpSpPr>
        <p:sp>
          <p:nvSpPr>
            <p:cNvPr id="7" name="Rectangular Callout 6"/>
            <p:cNvSpPr/>
            <p:nvPr/>
          </p:nvSpPr>
          <p:spPr>
            <a:xfrm>
              <a:off x="3613669" y="932386"/>
              <a:ext cx="1260140" cy="692497"/>
            </a:xfrm>
            <a:prstGeom prst="wedgeRectCallout">
              <a:avLst>
                <a:gd name="adj1" fmla="val -72093"/>
                <a:gd name="adj2" fmla="val 134684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Not accepted, CMC will not go further.</a:t>
              </a:r>
              <a:endParaRPr lang="en-US" sz="140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037605" y="2212594"/>
              <a:ext cx="576064" cy="441854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65153" y="2482807"/>
            <a:ext cx="5303191" cy="762929"/>
            <a:chOff x="2365153" y="2482807"/>
            <a:chExt cx="5303191" cy="762929"/>
          </a:xfrm>
        </p:grpSpPr>
        <p:sp>
          <p:nvSpPr>
            <p:cNvPr id="11" name="Rectangular Callout 10"/>
            <p:cNvSpPr/>
            <p:nvPr/>
          </p:nvSpPr>
          <p:spPr>
            <a:xfrm>
              <a:off x="5436096" y="2482807"/>
              <a:ext cx="2232248" cy="492443"/>
            </a:xfrm>
            <a:prstGeom prst="wedgeRectCallout">
              <a:avLst>
                <a:gd name="adj1" fmla="val -74795"/>
                <a:gd name="adj2" fmla="val 67268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TC Chair can return the CMC for revision.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65153" y="2947898"/>
              <a:ext cx="288032" cy="29783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65153" y="3291830"/>
            <a:ext cx="5303191" cy="641362"/>
            <a:chOff x="2365153" y="3291830"/>
            <a:chExt cx="5303191" cy="641362"/>
          </a:xfrm>
        </p:grpSpPr>
        <p:sp>
          <p:nvSpPr>
            <p:cNvPr id="18" name="Rectangular Callout 17"/>
            <p:cNvSpPr/>
            <p:nvPr/>
          </p:nvSpPr>
          <p:spPr>
            <a:xfrm>
              <a:off x="5436096" y="3291830"/>
              <a:ext cx="2232248" cy="492443"/>
            </a:xfrm>
            <a:prstGeom prst="wedgeRectCallout">
              <a:avLst>
                <a:gd name="adj1" fmla="val -74290"/>
                <a:gd name="adj2" fmla="val 69587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TC Chair can “Accept” CMC and submit to the JCRB review.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365153" y="3635354"/>
              <a:ext cx="288032" cy="29783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79512" y="1275606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2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Writer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046" y="2129133"/>
            <a:ext cx="3396455" cy="29628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60" y="2336399"/>
            <a:ext cx="3420152" cy="275563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4572000" y="3723878"/>
            <a:ext cx="576064" cy="4979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067944" y="1535046"/>
            <a:ext cx="2919967" cy="69249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TC Chair returns CMC for revision, Writer can edit CMCs and submit again for review.</a:t>
            </a:r>
          </a:p>
        </p:txBody>
      </p:sp>
      <p:sp>
        <p:nvSpPr>
          <p:cNvPr id="9" name="Rectangle 8"/>
          <p:cNvSpPr/>
          <p:nvPr/>
        </p:nvSpPr>
        <p:spPr>
          <a:xfrm>
            <a:off x="6300192" y="3882388"/>
            <a:ext cx="2116704" cy="8925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Writer may re-submit a revised CMC an unlimited number of times during the intra-RMO review.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" t="-1427" r="32220" b="35593"/>
          <a:stretch/>
        </p:blipFill>
        <p:spPr>
          <a:xfrm>
            <a:off x="263045" y="1316434"/>
            <a:ext cx="3396455" cy="84638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90" y="760560"/>
            <a:ext cx="1237595" cy="73158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94185" y="1247993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3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>
          <a:xfrm>
            <a:off x="239441" y="1859902"/>
            <a:ext cx="4260552" cy="78385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7301" y="2673728"/>
            <a:ext cx="3700107" cy="213668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441" y="2679386"/>
            <a:ext cx="4260552" cy="216024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Intra-RMO review: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113" y="788284"/>
            <a:ext cx="1008113" cy="7200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8" name="Rectangular Callout 17"/>
          <p:cNvSpPr/>
          <p:nvPr/>
        </p:nvSpPr>
        <p:spPr>
          <a:xfrm>
            <a:off x="7884368" y="3711391"/>
            <a:ext cx="1116124" cy="692497"/>
          </a:xfrm>
          <a:prstGeom prst="wedgeRectCallout">
            <a:avLst>
              <a:gd name="adj1" fmla="val -97574"/>
              <a:gd name="adj2" fmla="val -9699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TC Chair can “Accept” CMC…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10A58AE7-731A-0029-BE5E-7DB9F2CE4142}"/>
              </a:ext>
            </a:extLst>
          </p:cNvPr>
          <p:cNvSpPr/>
          <p:nvPr/>
        </p:nvSpPr>
        <p:spPr>
          <a:xfrm>
            <a:off x="141096" y="2066495"/>
            <a:ext cx="1152130" cy="2892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23528" y="2170634"/>
            <a:ext cx="2985922" cy="2553159"/>
            <a:chOff x="308116" y="2119352"/>
            <a:chExt cx="2985922" cy="2553159"/>
          </a:xfrm>
        </p:grpSpPr>
        <p:grpSp>
          <p:nvGrpSpPr>
            <p:cNvPr id="8" name="Group 7"/>
            <p:cNvGrpSpPr/>
            <p:nvPr/>
          </p:nvGrpSpPr>
          <p:grpSpPr>
            <a:xfrm>
              <a:off x="308116" y="2346254"/>
              <a:ext cx="2985922" cy="2326257"/>
              <a:chOff x="308116" y="2346254"/>
              <a:chExt cx="2985922" cy="2326257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08116" y="430317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˅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08116" y="3746616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˅</a:t>
                </a:r>
              </a:p>
            </p:txBody>
          </p:sp>
          <p:sp>
            <p:nvSpPr>
              <p:cNvPr id="22" name="Rectangular Callout 21"/>
              <p:cNvSpPr/>
              <p:nvPr/>
            </p:nvSpPr>
            <p:spPr>
              <a:xfrm>
                <a:off x="1892292" y="2346254"/>
                <a:ext cx="1401746" cy="492443"/>
              </a:xfrm>
              <a:prstGeom prst="wedgeRectCallout">
                <a:avLst>
                  <a:gd name="adj1" fmla="val -108561"/>
                  <a:gd name="adj2" fmla="val -87883"/>
                </a:avLst>
              </a:prstGeom>
              <a:solidFill>
                <a:srgbClr val="FFFFCC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3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…and submit to the JCRB review.</a:t>
                </a:r>
              </a:p>
            </p:txBody>
          </p:sp>
        </p:grpSp>
        <p:pic>
          <p:nvPicPr>
            <p:cNvPr id="26" name="Picture 2" descr="Картинки по запросу curso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0889" y1="25333" x2="40889" y2="25333"/>
                          <a14:foregroundMark x1="49778" y1="63556" x2="49778" y2="63556"/>
                          <a14:foregroundMark x1="45778" y1="55556" x2="45778" y2="55556"/>
                          <a14:foregroundMark x1="66222" y1="55556" x2="66222" y2="55556"/>
                          <a14:foregroundMark x1="66222" y1="66667" x2="66222" y2="66667"/>
                          <a14:foregroundMark x1="57333" y1="71556" x2="57333" y2="71556"/>
                          <a14:foregroundMark x1="46667" y1="69778" x2="46667" y2="69778"/>
                          <a14:foregroundMark x1="44000" y1="69778" x2="44000" y2="69778"/>
                          <a14:foregroundMark x1="27111" y1="66667" x2="27111" y2="66667"/>
                          <a14:foregroundMark x1="18667" y1="55111" x2="18667" y2="55111"/>
                          <a14:foregroundMark x1="19556" y1="55111" x2="19556" y2="55111"/>
                          <a14:foregroundMark x1="23556" y1="58667" x2="23556" y2="58667"/>
                          <a14:foregroundMark x1="23556" y1="60000" x2="23556" y2="60000"/>
                          <a14:foregroundMark x1="24889" y1="61778" x2="24889" y2="61778"/>
                          <a14:foregroundMark x1="33778" y1="68889" x2="33778" y2="68889"/>
                          <a14:foregroundMark x1="33778" y1="71556" x2="33778" y2="71556"/>
                          <a14:foregroundMark x1="40444" y1="72444" x2="40444" y2="72444"/>
                          <a14:foregroundMark x1="43556" y1="72000" x2="43556" y2="72000"/>
                          <a14:foregroundMark x1="47556" y1="72000" x2="47556" y2="72000"/>
                          <a14:foregroundMark x1="49778" y1="72444" x2="49778" y2="72444"/>
                          <a14:foregroundMark x1="52000" y1="72444" x2="52000" y2="72444"/>
                          <a14:foregroundMark x1="52000" y1="75111" x2="52000" y2="75111"/>
                          <a14:foregroundMark x1="52000" y1="77778" x2="52000" y2="77778"/>
                          <a14:foregroundMark x1="47556" y1="76889" x2="45778" y2="76000"/>
                          <a14:foregroundMark x1="45778" y1="76000" x2="45778" y2="76000"/>
                          <a14:foregroundMark x1="66222" y1="74222" x2="66222" y2="74222"/>
                          <a14:foregroundMark x1="62222" y1="80000" x2="62222" y2="80000"/>
                          <a14:foregroundMark x1="60889" y1="80889" x2="60889" y2="80889"/>
                          <a14:foregroundMark x1="60889" y1="80889" x2="60889" y2="80889"/>
                          <a14:foregroundMark x1="58667" y1="80000" x2="55111" y2="78222"/>
                          <a14:foregroundMark x1="56889" y1="73778" x2="56889" y2="73778"/>
                          <a14:foregroundMark x1="56889" y1="73778" x2="58222" y2="72444"/>
                          <a14:foregroundMark x1="63111" y1="66667" x2="63111" y2="66667"/>
                          <a14:foregroundMark x1="63111" y1="66222" x2="63111" y2="66222"/>
                          <a14:foregroundMark x1="69778" y1="64889" x2="69778" y2="64889"/>
                          <a14:foregroundMark x1="74222" y1="63111" x2="74222" y2="63111"/>
                          <a14:foregroundMark x1="74222" y1="62667" x2="74222" y2="62667"/>
                          <a14:foregroundMark x1="75111" y1="72889" x2="75111" y2="72889"/>
                          <a14:foregroundMark x1="75111" y1="74222" x2="75111" y2="74222"/>
                          <a14:foregroundMark x1="73778" y1="75111" x2="73778" y2="75111"/>
                          <a14:foregroundMark x1="73778" y1="69333" x2="73778" y2="69333"/>
                          <a14:foregroundMark x1="74667" y1="68889" x2="74667" y2="68889"/>
                          <a14:foregroundMark x1="75111" y1="67556" x2="75111" y2="67556"/>
                          <a14:foregroundMark x1="73333" y1="58222" x2="73333" y2="58222"/>
                          <a14:foregroundMark x1="74667" y1="55556" x2="74667" y2="55556"/>
                          <a14:foregroundMark x1="75556" y1="53778" x2="75556" y2="53778"/>
                          <a14:foregroundMark x1="76889" y1="53333" x2="76889" y2="53333"/>
                          <a14:foregroundMark x1="41778" y1="42667" x2="41778" y2="42667"/>
                          <a14:foregroundMark x1="41778" y1="42667" x2="41778" y2="42667"/>
                          <a14:foregroundMark x1="41778" y1="42667" x2="41778" y2="42667"/>
                          <a14:foregroundMark x1="40000" y1="36889" x2="40000" y2="36889"/>
                          <a14:foregroundMark x1="40000" y1="36889" x2="40000" y2="36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180" y="2119352"/>
              <a:ext cx="578140" cy="57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ounded Rectangle 13"/>
          <p:cNvSpPr/>
          <p:nvPr/>
        </p:nvSpPr>
        <p:spPr>
          <a:xfrm>
            <a:off x="179512" y="1275606"/>
            <a:ext cx="115213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419622"/>
            <a:ext cx="7920880" cy="293926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>
                <a:cs typeface="Calibri Light" panose="020F0302020204030204" pitchFamily="34" charset="0"/>
              </a:rPr>
              <a:t>There are a few distinct differences for the JCRB review compared to the intra-RMO review: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Date limits are fixed and follow the JCRB rules.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all reviewing TC Chairs approve the CMC without request for revision, the CMC will not be submitted to vote but will automatically become available to the KCDB Office for publication.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at least one of the reviewing TC Chairs asks for revision, the revised CMC will be submitted for vote.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 CMC can only be revised once by the Writer.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outcome of the review is concluded at the latest date set for review limit by the reviewing TC Chairs.</a:t>
            </a:r>
            <a:endParaRPr lang="en-US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1717" y="843558"/>
            <a:ext cx="1988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GB" sz="2800" b="1" dirty="0">
                <a:solidFill>
                  <a:srgbClr val="193B7F"/>
                </a:solidFill>
                <a:latin typeface="+mj-lt"/>
                <a:ea typeface="+mj-ea"/>
                <a:cs typeface="+mj-cs"/>
              </a:rPr>
              <a:t>JCRB review</a:t>
            </a:r>
          </a:p>
        </p:txBody>
      </p:sp>
    </p:spTree>
    <p:extLst>
      <p:ext uri="{BB962C8B-B14F-4D97-AF65-F5344CB8AC3E}">
        <p14:creationId xmlns:p14="http://schemas.microsoft.com/office/powerpoint/2010/main" val="3081341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28184" y="1149300"/>
            <a:ext cx="1972688" cy="169277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E-mail notifications are automatically generated at each step of the review process and distributed to the involved persons (Writer, TC Chairs, WG Chair, JCRB Executive Secretary and KCDB Office)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499992" y="423123"/>
            <a:ext cx="1756664" cy="492443"/>
          </a:xfrm>
          <a:prstGeom prst="wedgeRectCallout">
            <a:avLst>
              <a:gd name="adj1" fmla="val -86749"/>
              <a:gd name="adj2" fmla="val -103790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Users involved in the CMC review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9C8DC3-E012-63CF-5B51-C2ABFE978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0" y="0"/>
            <a:ext cx="3766735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B0DD2B-3622-BFC9-E77C-C44E4089C647}"/>
              </a:ext>
            </a:extLst>
          </p:cNvPr>
          <p:cNvSpPr/>
          <p:nvPr/>
        </p:nvSpPr>
        <p:spPr>
          <a:xfrm>
            <a:off x="4572000" y="3347869"/>
            <a:ext cx="1972688" cy="129266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During the CMC review process, WRITER and REVIEWER may communicate outside the KCDB platform until all issues have been resolved.</a:t>
            </a:r>
          </a:p>
        </p:txBody>
      </p:sp>
    </p:spTree>
    <p:extLst>
      <p:ext uri="{BB962C8B-B14F-4D97-AF65-F5344CB8AC3E}">
        <p14:creationId xmlns:p14="http://schemas.microsoft.com/office/powerpoint/2010/main" val="29270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JCRB review deadlines</a:t>
            </a:r>
            <a:endParaRPr alt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9640" y="2129163"/>
            <a:ext cx="1608084" cy="2530819"/>
            <a:chOff x="13664" y="3623241"/>
            <a:chExt cx="1608078" cy="3374425"/>
          </a:xfrm>
        </p:grpSpPr>
        <p:sp>
          <p:nvSpPr>
            <p:cNvPr id="26658" name="Rectangle 4"/>
            <p:cNvSpPr>
              <a:spLocks noChangeArrowheads="1"/>
            </p:cNvSpPr>
            <p:nvPr/>
          </p:nvSpPr>
          <p:spPr bwMode="auto">
            <a:xfrm>
              <a:off x="243680" y="4243392"/>
              <a:ext cx="1327942" cy="30479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cxnSp>
          <p:nvCxnSpPr>
            <p:cNvPr id="26659" name="Straight Connector 6"/>
            <p:cNvCxnSpPr>
              <a:cxnSpLocks noChangeShapeType="1"/>
            </p:cNvCxnSpPr>
            <p:nvPr/>
          </p:nvCxnSpPr>
          <p:spPr bwMode="auto">
            <a:xfrm>
              <a:off x="243679" y="4536457"/>
              <a:ext cx="0" cy="397645"/>
            </a:xfrm>
            <a:prstGeom prst="straightConnector1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Box 7"/>
            <p:cNvSpPr txBox="1"/>
            <p:nvPr/>
          </p:nvSpPr>
          <p:spPr>
            <a:xfrm rot="16200004">
              <a:off x="-894564" y="5658552"/>
              <a:ext cx="2247342" cy="430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Ctr="1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dirty="0">
                  <a:solidFill>
                    <a:srgbClr val="33339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RMO 1 </a:t>
              </a:r>
              <a:r>
                <a:rPr lang="en-US" sz="1100" dirty="0">
                  <a:solidFill>
                    <a:srgbClr val="FF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submits CMC to the JCRB review</a:t>
              </a:r>
            </a:p>
          </p:txBody>
        </p:sp>
        <p:grpSp>
          <p:nvGrpSpPr>
            <p:cNvPr id="26661" name="Group 49"/>
            <p:cNvGrpSpPr>
              <a:grpSpLocks/>
            </p:cNvGrpSpPr>
            <p:nvPr/>
          </p:nvGrpSpPr>
          <p:grpSpPr bwMode="auto">
            <a:xfrm>
              <a:off x="246856" y="4553473"/>
              <a:ext cx="1327944" cy="761847"/>
              <a:chOff x="246856" y="4553473"/>
              <a:chExt cx="1327944" cy="761847"/>
            </a:xfrm>
          </p:grpSpPr>
          <p:sp>
            <p:nvSpPr>
              <p:cNvPr id="26663" name="Right Brace 11"/>
              <p:cNvSpPr>
                <a:spLocks/>
              </p:cNvSpPr>
              <p:nvPr/>
            </p:nvSpPr>
            <p:spPr bwMode="auto">
              <a:xfrm rot="5400013">
                <a:off x="713976" y="4086353"/>
                <a:ext cx="393704" cy="1327944"/>
              </a:xfrm>
              <a:custGeom>
                <a:avLst/>
                <a:gdLst>
                  <a:gd name="T0" fmla="*/ 196852 w 393704"/>
                  <a:gd name="T1" fmla="*/ 0 h 1430267"/>
                  <a:gd name="T2" fmla="*/ 393704 w 393704"/>
                  <a:gd name="T3" fmla="*/ 715134 h 1430267"/>
                  <a:gd name="T4" fmla="*/ 196852 w 393704"/>
                  <a:gd name="T5" fmla="*/ 1430267 h 1430267"/>
                  <a:gd name="T6" fmla="*/ 0 w 393704"/>
                  <a:gd name="T7" fmla="*/ 715134 h 1430267"/>
                  <a:gd name="T8" fmla="*/ 0 w 393704"/>
                  <a:gd name="T9" fmla="*/ 0 h 1430267"/>
                  <a:gd name="T10" fmla="*/ 393704 w 393704"/>
                  <a:gd name="T11" fmla="*/ 715134 h 1430267"/>
                  <a:gd name="T12" fmla="*/ 0 w 393704"/>
                  <a:gd name="T13" fmla="*/ 1430267 h 1430267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5898240 60000 65536"/>
                  <a:gd name="T19" fmla="*/ 11796480 60000 65536"/>
                  <a:gd name="T20" fmla="*/ 17694720 60000 65536"/>
                  <a:gd name="T21" fmla="*/ 0 w 393704"/>
                  <a:gd name="T22" fmla="*/ 30363 h 1430267"/>
                  <a:gd name="T23" fmla="*/ 139195 w 393704"/>
                  <a:gd name="T24" fmla="*/ 1399904 h 143026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3704" h="1430267" stroke="0">
                    <a:moveTo>
                      <a:pt x="0" y="0"/>
                    </a:moveTo>
                    <a:lnTo>
                      <a:pt x="-1" y="0"/>
                    </a:lnTo>
                    <a:cubicBezTo>
                      <a:pt x="108718" y="0"/>
                      <a:pt x="196852" y="46412"/>
                      <a:pt x="196852" y="103666"/>
                    </a:cubicBezTo>
                    <a:lnTo>
                      <a:pt x="196852" y="611467"/>
                    </a:lnTo>
                    <a:cubicBezTo>
                      <a:pt x="196852" y="668720"/>
                      <a:pt x="284985" y="715132"/>
                      <a:pt x="393703" y="715133"/>
                    </a:cubicBezTo>
                    <a:cubicBezTo>
                      <a:pt x="284985" y="715133"/>
                      <a:pt x="196852" y="761545"/>
                      <a:pt x="196852" y="818798"/>
                    </a:cubicBezTo>
                    <a:lnTo>
                      <a:pt x="196852" y="1326601"/>
                    </a:lnTo>
                    <a:cubicBezTo>
                      <a:pt x="196852" y="1383854"/>
                      <a:pt x="108718" y="1430266"/>
                      <a:pt x="0" y="1430267"/>
                    </a:cubicBezTo>
                    <a:lnTo>
                      <a:pt x="0" y="0"/>
                    </a:lnTo>
                    <a:close/>
                  </a:path>
                  <a:path w="393704" h="1430267" fill="none">
                    <a:moveTo>
                      <a:pt x="0" y="0"/>
                    </a:moveTo>
                    <a:lnTo>
                      <a:pt x="-1" y="0"/>
                    </a:lnTo>
                    <a:cubicBezTo>
                      <a:pt x="108718" y="0"/>
                      <a:pt x="196852" y="46412"/>
                      <a:pt x="196852" y="103666"/>
                    </a:cubicBezTo>
                    <a:lnTo>
                      <a:pt x="196852" y="611467"/>
                    </a:lnTo>
                    <a:cubicBezTo>
                      <a:pt x="196852" y="668720"/>
                      <a:pt x="284985" y="715132"/>
                      <a:pt x="393703" y="715133"/>
                    </a:cubicBezTo>
                    <a:cubicBezTo>
                      <a:pt x="284985" y="715133"/>
                      <a:pt x="196852" y="761545"/>
                      <a:pt x="196852" y="818798"/>
                    </a:cubicBezTo>
                    <a:lnTo>
                      <a:pt x="196852" y="1326601"/>
                    </a:lnTo>
                    <a:cubicBezTo>
                      <a:pt x="196852" y="1383854"/>
                      <a:pt x="108718" y="1430266"/>
                      <a:pt x="0" y="1430267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664" name="Rectangle 45"/>
              <p:cNvSpPr>
                <a:spLocks noChangeArrowheads="1"/>
              </p:cNvSpPr>
              <p:nvPr/>
            </p:nvSpPr>
            <p:spPr bwMode="auto">
              <a:xfrm>
                <a:off x="391840" y="4904950"/>
                <a:ext cx="1020018" cy="4103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 sz="14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3 weeks </a:t>
                </a:r>
              </a:p>
            </p:txBody>
          </p:sp>
        </p:grpSp>
        <p:sp>
          <p:nvSpPr>
            <p:cNvPr id="26662" name="TextBox 101"/>
            <p:cNvSpPr txBox="1">
              <a:spLocks noChangeArrowheads="1"/>
            </p:cNvSpPr>
            <p:nvPr/>
          </p:nvSpPr>
          <p:spPr bwMode="auto">
            <a:xfrm>
              <a:off x="181956" y="3623241"/>
              <a:ext cx="1439786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333399"/>
                  </a:solidFill>
                  <a:latin typeface="+mj-lt"/>
                  <a:cs typeface="Calibri Light" panose="020F0302020204030204" pitchFamily="34" charset="0"/>
                </a:rPr>
                <a:t>RMOs Indicate intention to review</a:t>
              </a:r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6939091" y="3015436"/>
            <a:ext cx="1647825" cy="1341770"/>
            <a:chOff x="6935788" y="4607430"/>
            <a:chExt cx="1647821" cy="1789017"/>
          </a:xfrm>
        </p:grpSpPr>
        <p:sp>
          <p:nvSpPr>
            <p:cNvPr id="26653" name="Rectangle 95"/>
            <p:cNvSpPr>
              <a:spLocks noChangeArrowheads="1"/>
            </p:cNvSpPr>
            <p:nvPr/>
          </p:nvSpPr>
          <p:spPr bwMode="auto">
            <a:xfrm>
              <a:off x="7123002" y="5019582"/>
              <a:ext cx="1273393" cy="36607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105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654" name="TextBox 106"/>
            <p:cNvSpPr txBox="1">
              <a:spLocks noChangeArrowheads="1"/>
            </p:cNvSpPr>
            <p:nvPr/>
          </p:nvSpPr>
          <p:spPr bwMode="auto">
            <a:xfrm>
              <a:off x="7206118" y="4607430"/>
              <a:ext cx="1107155" cy="369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333399"/>
                  </a:solidFill>
                  <a:latin typeface="+mn-lt"/>
                  <a:cs typeface="Calibri Light" panose="020F0302020204030204" pitchFamily="34" charset="0"/>
                </a:rPr>
                <a:t>Final voting</a:t>
              </a:r>
            </a:p>
          </p:txBody>
        </p:sp>
        <p:grpSp>
          <p:nvGrpSpPr>
            <p:cNvPr id="26655" name="Group 62"/>
            <p:cNvGrpSpPr>
              <a:grpSpLocks/>
            </p:cNvGrpSpPr>
            <p:nvPr/>
          </p:nvGrpSpPr>
          <p:grpSpPr bwMode="auto">
            <a:xfrm>
              <a:off x="6935788" y="5395527"/>
              <a:ext cx="1647821" cy="1000920"/>
              <a:chOff x="6935788" y="5395527"/>
              <a:chExt cx="1647821" cy="1000920"/>
            </a:xfrm>
          </p:grpSpPr>
          <p:sp>
            <p:nvSpPr>
              <p:cNvPr id="26656" name="Right Brace 98"/>
              <p:cNvSpPr>
                <a:spLocks/>
              </p:cNvSpPr>
              <p:nvPr/>
            </p:nvSpPr>
            <p:spPr bwMode="auto">
              <a:xfrm rot="5400013">
                <a:off x="7533539" y="4984988"/>
                <a:ext cx="452315" cy="1273393"/>
              </a:xfrm>
              <a:custGeom>
                <a:avLst/>
                <a:gdLst>
                  <a:gd name="T0" fmla="*/ 226159 w 452317"/>
                  <a:gd name="T1" fmla="*/ 0 h 1273393"/>
                  <a:gd name="T2" fmla="*/ 452317 w 452317"/>
                  <a:gd name="T3" fmla="*/ 636697 h 1273393"/>
                  <a:gd name="T4" fmla="*/ 226159 w 452317"/>
                  <a:gd name="T5" fmla="*/ 1273393 h 1273393"/>
                  <a:gd name="T6" fmla="*/ 0 w 452317"/>
                  <a:gd name="T7" fmla="*/ 636697 h 1273393"/>
                  <a:gd name="T8" fmla="*/ 0 w 452317"/>
                  <a:gd name="T9" fmla="*/ 0 h 1273393"/>
                  <a:gd name="T10" fmla="*/ 452317 w 452317"/>
                  <a:gd name="T11" fmla="*/ 636697 h 1273393"/>
                  <a:gd name="T12" fmla="*/ 0 w 452317"/>
                  <a:gd name="T13" fmla="*/ 1273393 h 1273393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5898240 60000 65536"/>
                  <a:gd name="T19" fmla="*/ 11796480 60000 65536"/>
                  <a:gd name="T20" fmla="*/ 17694720 60000 65536"/>
                  <a:gd name="T21" fmla="*/ 0 w 452317"/>
                  <a:gd name="T22" fmla="*/ 34890 h 1273393"/>
                  <a:gd name="T23" fmla="*/ 159918 w 452317"/>
                  <a:gd name="T24" fmla="*/ 1238503 h 12733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2317" h="1273393" stroke="0">
                    <a:moveTo>
                      <a:pt x="0" y="0"/>
                    </a:moveTo>
                    <a:lnTo>
                      <a:pt x="-1" y="0"/>
                    </a:lnTo>
                    <a:cubicBezTo>
                      <a:pt x="124904" y="0"/>
                      <a:pt x="226159" y="53332"/>
                      <a:pt x="226159" y="119122"/>
                    </a:cubicBezTo>
                    <a:lnTo>
                      <a:pt x="226159" y="517574"/>
                    </a:lnTo>
                    <a:cubicBezTo>
                      <a:pt x="226159" y="583363"/>
                      <a:pt x="327413" y="636695"/>
                      <a:pt x="452317" y="636696"/>
                    </a:cubicBezTo>
                    <a:cubicBezTo>
                      <a:pt x="327413" y="636696"/>
                      <a:pt x="226159" y="690028"/>
                      <a:pt x="226159" y="755817"/>
                    </a:cubicBezTo>
                    <a:lnTo>
                      <a:pt x="226159" y="1154271"/>
                    </a:lnTo>
                    <a:cubicBezTo>
                      <a:pt x="226159" y="1220060"/>
                      <a:pt x="124904" y="1273392"/>
                      <a:pt x="0" y="1273393"/>
                    </a:cubicBezTo>
                    <a:lnTo>
                      <a:pt x="0" y="0"/>
                    </a:lnTo>
                    <a:close/>
                  </a:path>
                  <a:path w="452317" h="1273393" fill="none">
                    <a:moveTo>
                      <a:pt x="0" y="0"/>
                    </a:moveTo>
                    <a:lnTo>
                      <a:pt x="-1" y="0"/>
                    </a:lnTo>
                    <a:cubicBezTo>
                      <a:pt x="124904" y="0"/>
                      <a:pt x="226159" y="53332"/>
                      <a:pt x="226159" y="119122"/>
                    </a:cubicBezTo>
                    <a:lnTo>
                      <a:pt x="226159" y="517574"/>
                    </a:lnTo>
                    <a:cubicBezTo>
                      <a:pt x="226159" y="583363"/>
                      <a:pt x="327413" y="636695"/>
                      <a:pt x="452317" y="636696"/>
                    </a:cubicBezTo>
                    <a:cubicBezTo>
                      <a:pt x="327413" y="636696"/>
                      <a:pt x="226159" y="690028"/>
                      <a:pt x="226159" y="755817"/>
                    </a:cubicBezTo>
                    <a:lnTo>
                      <a:pt x="226159" y="1154271"/>
                    </a:lnTo>
                    <a:cubicBezTo>
                      <a:pt x="226159" y="1220060"/>
                      <a:pt x="124904" y="1273392"/>
                      <a:pt x="0" y="1273393"/>
                    </a:cubicBez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657" name="Rectangle 107"/>
              <p:cNvSpPr>
                <a:spLocks noChangeArrowheads="1"/>
              </p:cNvSpPr>
              <p:nvPr/>
            </p:nvSpPr>
            <p:spPr bwMode="auto">
              <a:xfrm>
                <a:off x="6935788" y="5945044"/>
                <a:ext cx="1647821" cy="45140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Ctr="1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r>
                  <a:rPr lang="en-US" altLang="en-US" sz="1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3 weeks</a:t>
                </a:r>
              </a:p>
            </p:txBody>
          </p:sp>
        </p:grpSp>
      </p:grpSp>
      <p:grpSp>
        <p:nvGrpSpPr>
          <p:cNvPr id="17" name="Group 92"/>
          <p:cNvGrpSpPr>
            <a:grpSpLocks/>
          </p:cNvGrpSpPr>
          <p:nvPr/>
        </p:nvGrpSpPr>
        <p:grpSpPr bwMode="auto">
          <a:xfrm>
            <a:off x="8260564" y="3354970"/>
            <a:ext cx="869950" cy="532269"/>
            <a:chOff x="8257257" y="5008484"/>
            <a:chExt cx="869951" cy="709688"/>
          </a:xfrm>
        </p:grpSpPr>
        <p:sp>
          <p:nvSpPr>
            <p:cNvPr id="26651" name="Rectangle 96"/>
            <p:cNvSpPr>
              <a:spLocks noChangeArrowheads="1"/>
            </p:cNvSpPr>
            <p:nvPr/>
          </p:nvSpPr>
          <p:spPr bwMode="auto">
            <a:xfrm>
              <a:off x="8397877" y="5333996"/>
              <a:ext cx="158748" cy="384176"/>
            </a:xfrm>
            <a:prstGeom prst="rect">
              <a:avLst/>
            </a:prstGeom>
            <a:solidFill>
              <a:srgbClr val="83A9FD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altLang="en-US" sz="105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6652" name="TextBox 108"/>
            <p:cNvSpPr txBox="1">
              <a:spLocks noChangeArrowheads="1"/>
            </p:cNvSpPr>
            <p:nvPr/>
          </p:nvSpPr>
          <p:spPr bwMode="auto">
            <a:xfrm>
              <a:off x="8257257" y="5008484"/>
              <a:ext cx="869951" cy="34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50" dirty="0">
                  <a:solidFill>
                    <a:srgbClr val="33339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Publish</a:t>
              </a:r>
            </a:p>
          </p:txBody>
        </p:sp>
      </p:grp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5861625" y="2624451"/>
            <a:ext cx="1332813" cy="928776"/>
            <a:chOff x="5858320" y="4086104"/>
            <a:chExt cx="1332815" cy="1238374"/>
          </a:xfrm>
        </p:grpSpPr>
        <p:sp>
          <p:nvSpPr>
            <p:cNvPr id="26644" name="TextBox 105"/>
            <p:cNvSpPr txBox="1">
              <a:spLocks noChangeArrowheads="1"/>
            </p:cNvSpPr>
            <p:nvPr/>
          </p:nvSpPr>
          <p:spPr bwMode="auto">
            <a:xfrm>
              <a:off x="5858320" y="4086104"/>
              <a:ext cx="1332815" cy="574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050" dirty="0">
                  <a:solidFill>
                    <a:srgbClr val="333399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RMO 1 submits revised file</a:t>
              </a:r>
            </a:p>
          </p:txBody>
        </p:sp>
        <p:grpSp>
          <p:nvGrpSpPr>
            <p:cNvPr id="26645" name="Group 22"/>
            <p:cNvGrpSpPr>
              <a:grpSpLocks/>
            </p:cNvGrpSpPr>
            <p:nvPr/>
          </p:nvGrpSpPr>
          <p:grpSpPr bwMode="auto">
            <a:xfrm>
              <a:off x="5962646" y="4631300"/>
              <a:ext cx="580188" cy="647907"/>
              <a:chOff x="5962646" y="4631300"/>
              <a:chExt cx="580188" cy="647907"/>
            </a:xfrm>
          </p:grpSpPr>
          <p:sp>
            <p:nvSpPr>
              <p:cNvPr id="26649" name="Freeform 26"/>
              <p:cNvSpPr>
                <a:spLocks/>
              </p:cNvSpPr>
              <p:nvPr/>
            </p:nvSpPr>
            <p:spPr bwMode="auto">
              <a:xfrm>
                <a:off x="5962646" y="4726579"/>
                <a:ext cx="490913" cy="457346"/>
              </a:xfrm>
              <a:custGeom>
                <a:avLst/>
                <a:gdLst>
                  <a:gd name="T0" fmla="*/ 245457 w 523875"/>
                  <a:gd name="T1" fmla="*/ 0 h 457200"/>
                  <a:gd name="T2" fmla="*/ 490913 w 523875"/>
                  <a:gd name="T3" fmla="*/ 228673 h 457200"/>
                  <a:gd name="T4" fmla="*/ 245457 w 523875"/>
                  <a:gd name="T5" fmla="*/ 457346 h 457200"/>
                  <a:gd name="T6" fmla="*/ 0 w 523875"/>
                  <a:gd name="T7" fmla="*/ 228673 h 457200"/>
                  <a:gd name="T8" fmla="*/ 374879 w 523875"/>
                  <a:gd name="T9" fmla="*/ 0 h 457200"/>
                  <a:gd name="T10" fmla="*/ 0 w 523875"/>
                  <a:gd name="T11" fmla="*/ 0 h 457200"/>
                  <a:gd name="T12" fmla="*/ 0 w 523875"/>
                  <a:gd name="T13" fmla="*/ 457346 h 457200"/>
                  <a:gd name="T14" fmla="*/ 490913 w 523875"/>
                  <a:gd name="T15" fmla="*/ 457346 h 4572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3875"/>
                  <a:gd name="T25" fmla="*/ 0 h 457200"/>
                  <a:gd name="T26" fmla="*/ 523875 w 523875"/>
                  <a:gd name="T27" fmla="*/ 457200 h 457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3875" h="457200">
                    <a:moveTo>
                      <a:pt x="400050" y="0"/>
                    </a:moveTo>
                    <a:lnTo>
                      <a:pt x="0" y="0"/>
                    </a:lnTo>
                    <a:lnTo>
                      <a:pt x="0" y="457200"/>
                    </a:lnTo>
                    <a:lnTo>
                      <a:pt x="523875" y="45720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650" name="Freeform 27"/>
              <p:cNvSpPr>
                <a:spLocks/>
              </p:cNvSpPr>
              <p:nvPr/>
            </p:nvSpPr>
            <p:spPr bwMode="auto">
              <a:xfrm rot="645231">
                <a:off x="6239354" y="4631300"/>
                <a:ext cx="303480" cy="647907"/>
              </a:xfrm>
              <a:custGeom>
                <a:avLst/>
                <a:gdLst>
                  <a:gd name="T0" fmla="*/ 151740 w 323850"/>
                  <a:gd name="T1" fmla="*/ 0 h 647700"/>
                  <a:gd name="T2" fmla="*/ 303480 w 323850"/>
                  <a:gd name="T3" fmla="*/ 323954 h 647700"/>
                  <a:gd name="T4" fmla="*/ 151740 w 323850"/>
                  <a:gd name="T5" fmla="*/ 647907 h 647700"/>
                  <a:gd name="T6" fmla="*/ 0 w 323850"/>
                  <a:gd name="T7" fmla="*/ 323954 h 647700"/>
                  <a:gd name="T8" fmla="*/ 0 w 323850"/>
                  <a:gd name="T9" fmla="*/ 0 h 647700"/>
                  <a:gd name="T10" fmla="*/ 116036 w 323850"/>
                  <a:gd name="T11" fmla="*/ 247729 h 647700"/>
                  <a:gd name="T12" fmla="*/ 205295 w 323850"/>
                  <a:gd name="T13" fmla="*/ 247729 h 647700"/>
                  <a:gd name="T14" fmla="*/ 98185 w 323850"/>
                  <a:gd name="T15" fmla="*/ 314425 h 647700"/>
                  <a:gd name="T16" fmla="*/ 169592 w 323850"/>
                  <a:gd name="T17" fmla="*/ 323954 h 647700"/>
                  <a:gd name="T18" fmla="*/ 303480 w 323850"/>
                  <a:gd name="T19" fmla="*/ 647907 h 647700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850"/>
                  <a:gd name="T31" fmla="*/ 0 h 647700"/>
                  <a:gd name="T32" fmla="*/ 323850 w 323850"/>
                  <a:gd name="T33" fmla="*/ 647700 h 6477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850" h="647700">
                    <a:moveTo>
                      <a:pt x="0" y="0"/>
                    </a:moveTo>
                    <a:lnTo>
                      <a:pt x="123825" y="247650"/>
                    </a:lnTo>
                    <a:lnTo>
                      <a:pt x="219075" y="247650"/>
                    </a:lnTo>
                    <a:lnTo>
                      <a:pt x="104775" y="314325"/>
                    </a:lnTo>
                    <a:lnTo>
                      <a:pt x="180975" y="323850"/>
                    </a:lnTo>
                    <a:lnTo>
                      <a:pt x="323850" y="647700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26646" name="Group 23"/>
            <p:cNvGrpSpPr>
              <a:grpSpLocks/>
            </p:cNvGrpSpPr>
            <p:nvPr/>
          </p:nvGrpSpPr>
          <p:grpSpPr bwMode="auto">
            <a:xfrm>
              <a:off x="6477920" y="4667720"/>
              <a:ext cx="644999" cy="656758"/>
              <a:chOff x="6477920" y="4667720"/>
              <a:chExt cx="644999" cy="656758"/>
            </a:xfrm>
          </p:grpSpPr>
          <p:sp>
            <p:nvSpPr>
              <p:cNvPr id="26647" name="Freeform 24"/>
              <p:cNvSpPr>
                <a:spLocks/>
              </p:cNvSpPr>
              <p:nvPr/>
            </p:nvSpPr>
            <p:spPr bwMode="auto">
              <a:xfrm rot="10799991">
                <a:off x="6555964" y="4730758"/>
                <a:ext cx="566955" cy="457346"/>
              </a:xfrm>
              <a:custGeom>
                <a:avLst/>
                <a:gdLst>
                  <a:gd name="T0" fmla="*/ 283478 w 523875"/>
                  <a:gd name="T1" fmla="*/ 0 h 457200"/>
                  <a:gd name="T2" fmla="*/ 566955 w 523875"/>
                  <a:gd name="T3" fmla="*/ 228673 h 457200"/>
                  <a:gd name="T4" fmla="*/ 283478 w 523875"/>
                  <a:gd name="T5" fmla="*/ 457346 h 457200"/>
                  <a:gd name="T6" fmla="*/ 0 w 523875"/>
                  <a:gd name="T7" fmla="*/ 228673 h 457200"/>
                  <a:gd name="T8" fmla="*/ 432947 w 523875"/>
                  <a:gd name="T9" fmla="*/ 0 h 457200"/>
                  <a:gd name="T10" fmla="*/ 0 w 523875"/>
                  <a:gd name="T11" fmla="*/ 0 h 457200"/>
                  <a:gd name="T12" fmla="*/ 0 w 523875"/>
                  <a:gd name="T13" fmla="*/ 457346 h 457200"/>
                  <a:gd name="T14" fmla="*/ 566955 w 523875"/>
                  <a:gd name="T15" fmla="*/ 457346 h 457200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3875"/>
                  <a:gd name="T25" fmla="*/ 0 h 457200"/>
                  <a:gd name="T26" fmla="*/ 523875 w 523875"/>
                  <a:gd name="T27" fmla="*/ 457200 h 4572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3875" h="457200">
                    <a:moveTo>
                      <a:pt x="400050" y="0"/>
                    </a:moveTo>
                    <a:lnTo>
                      <a:pt x="0" y="0"/>
                    </a:lnTo>
                    <a:lnTo>
                      <a:pt x="0" y="457200"/>
                    </a:lnTo>
                    <a:lnTo>
                      <a:pt x="523875" y="457200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648" name="Freeform 25"/>
              <p:cNvSpPr>
                <a:spLocks/>
              </p:cNvSpPr>
              <p:nvPr/>
            </p:nvSpPr>
            <p:spPr bwMode="auto">
              <a:xfrm rot="645231">
                <a:off x="6477920" y="4667720"/>
                <a:ext cx="306826" cy="656758"/>
              </a:xfrm>
              <a:custGeom>
                <a:avLst/>
                <a:gdLst>
                  <a:gd name="T0" fmla="*/ 153413 w 323850"/>
                  <a:gd name="T1" fmla="*/ 0 h 647700"/>
                  <a:gd name="T2" fmla="*/ 306826 w 323850"/>
                  <a:gd name="T3" fmla="*/ 328379 h 647700"/>
                  <a:gd name="T4" fmla="*/ 153413 w 323850"/>
                  <a:gd name="T5" fmla="*/ 656758 h 647700"/>
                  <a:gd name="T6" fmla="*/ 0 w 323850"/>
                  <a:gd name="T7" fmla="*/ 328379 h 647700"/>
                  <a:gd name="T8" fmla="*/ 0 w 323850"/>
                  <a:gd name="T9" fmla="*/ 0 h 647700"/>
                  <a:gd name="T10" fmla="*/ 117316 w 323850"/>
                  <a:gd name="T11" fmla="*/ 251113 h 647700"/>
                  <a:gd name="T12" fmla="*/ 207559 w 323850"/>
                  <a:gd name="T13" fmla="*/ 251113 h 647700"/>
                  <a:gd name="T14" fmla="*/ 99267 w 323850"/>
                  <a:gd name="T15" fmla="*/ 318721 h 647700"/>
                  <a:gd name="T16" fmla="*/ 171462 w 323850"/>
                  <a:gd name="T17" fmla="*/ 328379 h 647700"/>
                  <a:gd name="T18" fmla="*/ 306826 w 323850"/>
                  <a:gd name="T19" fmla="*/ 656758 h 647700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850"/>
                  <a:gd name="T31" fmla="*/ 0 h 647700"/>
                  <a:gd name="T32" fmla="*/ 323850 w 323850"/>
                  <a:gd name="T33" fmla="*/ 647700 h 64770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850" h="647700">
                    <a:moveTo>
                      <a:pt x="0" y="0"/>
                    </a:moveTo>
                    <a:lnTo>
                      <a:pt x="123825" y="247650"/>
                    </a:lnTo>
                    <a:lnTo>
                      <a:pt x="219075" y="247650"/>
                    </a:lnTo>
                    <a:lnTo>
                      <a:pt x="104775" y="314325"/>
                    </a:lnTo>
                    <a:lnTo>
                      <a:pt x="180975" y="323850"/>
                    </a:lnTo>
                    <a:lnTo>
                      <a:pt x="323850" y="647700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757604" y="1854666"/>
            <a:ext cx="4205046" cy="2672689"/>
            <a:chOff x="1757605" y="1526824"/>
            <a:chExt cx="4205046" cy="2672689"/>
          </a:xfrm>
        </p:grpSpPr>
        <p:grpSp>
          <p:nvGrpSpPr>
            <p:cNvPr id="28" name="Group 28"/>
            <p:cNvGrpSpPr>
              <a:grpSpLocks/>
            </p:cNvGrpSpPr>
            <p:nvPr/>
          </p:nvGrpSpPr>
          <p:grpSpPr bwMode="auto">
            <a:xfrm>
              <a:off x="1757605" y="1526824"/>
              <a:ext cx="4205046" cy="2672689"/>
              <a:chOff x="1757601" y="3140780"/>
              <a:chExt cx="4205048" cy="3563591"/>
            </a:xfrm>
          </p:grpSpPr>
          <p:cxnSp>
            <p:nvCxnSpPr>
              <p:cNvPr id="26633" name="Straight Connector 21"/>
              <p:cNvCxnSpPr>
                <a:cxnSpLocks noChangeShapeType="1"/>
              </p:cNvCxnSpPr>
              <p:nvPr/>
            </p:nvCxnSpPr>
            <p:spPr bwMode="auto">
              <a:xfrm>
                <a:off x="1757601" y="4503740"/>
                <a:ext cx="0" cy="1558337"/>
              </a:xfrm>
              <a:prstGeom prst="straightConnector1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34" name="TextBox 20501"/>
              <p:cNvSpPr txBox="1">
                <a:spLocks noChangeArrowheads="1"/>
              </p:cNvSpPr>
              <p:nvPr/>
            </p:nvSpPr>
            <p:spPr bwMode="auto">
              <a:xfrm>
                <a:off x="1807721" y="3140780"/>
                <a:ext cx="4067175" cy="69762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en-US" altLang="en-US" sz="1200" b="1" dirty="0">
                    <a:latin typeface="+mj-lt"/>
                    <a:cs typeface="Calibri Light" panose="020F0302020204030204" pitchFamily="34" charset="0"/>
                  </a:rPr>
                  <a:t>Promised date to review  =  </a:t>
                </a:r>
              </a:p>
              <a:p>
                <a:r>
                  <a:rPr lang="en-US" altLang="en-US" sz="1600" dirty="0">
                    <a:solidFill>
                      <a:schemeClr val="bg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DEADLINE for submitting review report</a:t>
                </a:r>
              </a:p>
            </p:txBody>
          </p:sp>
          <p:sp>
            <p:nvSpPr>
              <p:cNvPr id="26635" name="Rectangle 144"/>
              <p:cNvSpPr>
                <a:spLocks noChangeArrowheads="1"/>
              </p:cNvSpPr>
              <p:nvPr/>
            </p:nvSpPr>
            <p:spPr bwMode="auto">
              <a:xfrm>
                <a:off x="1761288" y="4434546"/>
                <a:ext cx="2428126" cy="37145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endParaRPr lang="en-US" altLang="en-US" sz="1050" dirty="0">
                  <a:solidFill>
                    <a:srgbClr val="00000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636" name="Left Brace 20498"/>
              <p:cNvSpPr>
                <a:spLocks/>
              </p:cNvSpPr>
              <p:nvPr/>
            </p:nvSpPr>
            <p:spPr bwMode="auto">
              <a:xfrm rot="5400013">
                <a:off x="3577423" y="2048565"/>
                <a:ext cx="569089" cy="4201358"/>
              </a:xfrm>
              <a:custGeom>
                <a:avLst/>
                <a:gdLst>
                  <a:gd name="T0" fmla="*/ 400846 w 801691"/>
                  <a:gd name="T1" fmla="*/ 0 h 4373566"/>
                  <a:gd name="T2" fmla="*/ 801691 w 801691"/>
                  <a:gd name="T3" fmla="*/ 2186783 h 4373566"/>
                  <a:gd name="T4" fmla="*/ 400846 w 801691"/>
                  <a:gd name="T5" fmla="*/ 4373566 h 4373566"/>
                  <a:gd name="T6" fmla="*/ 0 w 801691"/>
                  <a:gd name="T7" fmla="*/ 2186783 h 4373566"/>
                  <a:gd name="T8" fmla="*/ 801691 w 801691"/>
                  <a:gd name="T9" fmla="*/ 0 h 4373566"/>
                  <a:gd name="T10" fmla="*/ 0 w 801691"/>
                  <a:gd name="T11" fmla="*/ 2201172 h 4373566"/>
                  <a:gd name="T12" fmla="*/ 801691 w 801691"/>
                  <a:gd name="T13" fmla="*/ 4373566 h 4373566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5898240 60000 65536"/>
                  <a:gd name="T19" fmla="*/ 11796480 60000 65536"/>
                  <a:gd name="T20" fmla="*/ 17694720 60000 65536"/>
                  <a:gd name="T21" fmla="*/ 518250 w 801691"/>
                  <a:gd name="T22" fmla="*/ 19571 h 4373566"/>
                  <a:gd name="T23" fmla="*/ 801691 w 801691"/>
                  <a:gd name="T24" fmla="*/ 4353995 h 43735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691" h="4373566" stroke="0">
                    <a:moveTo>
                      <a:pt x="801691" y="4373566"/>
                    </a:moveTo>
                    <a:lnTo>
                      <a:pt x="801691" y="4373566"/>
                    </a:lnTo>
                    <a:cubicBezTo>
                      <a:pt x="580309" y="4373566"/>
                      <a:pt x="400845" y="4343649"/>
                      <a:pt x="400845" y="4306745"/>
                    </a:cubicBezTo>
                    <a:lnTo>
                      <a:pt x="400846" y="2267993"/>
                    </a:lnTo>
                    <a:cubicBezTo>
                      <a:pt x="400846" y="2231088"/>
                      <a:pt x="221381" y="2201172"/>
                      <a:pt x="0" y="2201172"/>
                    </a:cubicBezTo>
                    <a:cubicBezTo>
                      <a:pt x="221381" y="2201171"/>
                      <a:pt x="400846" y="2171255"/>
                      <a:pt x="400846" y="2134351"/>
                    </a:cubicBezTo>
                    <a:lnTo>
                      <a:pt x="400846" y="66821"/>
                    </a:lnTo>
                    <a:cubicBezTo>
                      <a:pt x="400846" y="29916"/>
                      <a:pt x="580310" y="0"/>
                      <a:pt x="801691" y="0"/>
                    </a:cubicBezTo>
                    <a:lnTo>
                      <a:pt x="801691" y="4373566"/>
                    </a:lnTo>
                    <a:close/>
                  </a:path>
                  <a:path w="801691" h="4373566" fill="none">
                    <a:moveTo>
                      <a:pt x="801691" y="4373566"/>
                    </a:moveTo>
                    <a:lnTo>
                      <a:pt x="801691" y="4373566"/>
                    </a:lnTo>
                    <a:cubicBezTo>
                      <a:pt x="580309" y="4373566"/>
                      <a:pt x="400845" y="4343649"/>
                      <a:pt x="400845" y="4306745"/>
                    </a:cubicBezTo>
                    <a:lnTo>
                      <a:pt x="400846" y="2267993"/>
                    </a:lnTo>
                    <a:cubicBezTo>
                      <a:pt x="400846" y="2231088"/>
                      <a:pt x="221381" y="2201172"/>
                      <a:pt x="0" y="2201172"/>
                    </a:cubicBezTo>
                    <a:cubicBezTo>
                      <a:pt x="221381" y="2201171"/>
                      <a:pt x="400846" y="2171255"/>
                      <a:pt x="400846" y="2134351"/>
                    </a:cubicBezTo>
                    <a:lnTo>
                      <a:pt x="400846" y="66821"/>
                    </a:lnTo>
                    <a:cubicBezTo>
                      <a:pt x="400846" y="29916"/>
                      <a:pt x="580310" y="0"/>
                      <a:pt x="801691" y="0"/>
                    </a:cubicBezTo>
                  </a:path>
                </a:pathLst>
              </a:custGeom>
              <a:noFill/>
              <a:ln w="3175">
                <a:solidFill>
                  <a:srgbClr val="C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33" name="Rectangle 33"/>
              <p:cNvSpPr/>
              <p:nvPr/>
            </p:nvSpPr>
            <p:spPr>
              <a:xfrm>
                <a:off x="4189411" y="4433799"/>
                <a:ext cx="1773238" cy="37219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000" dirty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638" name="Left Brace 20502"/>
              <p:cNvSpPr>
                <a:spLocks/>
              </p:cNvSpPr>
              <p:nvPr/>
            </p:nvSpPr>
            <p:spPr bwMode="auto">
              <a:xfrm rot="16200004">
                <a:off x="4641834" y="4353577"/>
                <a:ext cx="868394" cy="1773236"/>
              </a:xfrm>
              <a:custGeom>
                <a:avLst/>
                <a:gdLst>
                  <a:gd name="T0" fmla="*/ 666748 w 1333496"/>
                  <a:gd name="T1" fmla="*/ 0 h 1773241"/>
                  <a:gd name="T2" fmla="*/ 1333496 w 1333496"/>
                  <a:gd name="T3" fmla="*/ 886621 h 1773241"/>
                  <a:gd name="T4" fmla="*/ 666748 w 1333496"/>
                  <a:gd name="T5" fmla="*/ 1773241 h 1773241"/>
                  <a:gd name="T6" fmla="*/ 0 w 1333496"/>
                  <a:gd name="T7" fmla="*/ 886621 h 1773241"/>
                  <a:gd name="T8" fmla="*/ 1333496 w 1333496"/>
                  <a:gd name="T9" fmla="*/ 0 h 1773241"/>
                  <a:gd name="T10" fmla="*/ 0 w 1333496"/>
                  <a:gd name="T11" fmla="*/ 878091 h 1773241"/>
                  <a:gd name="T12" fmla="*/ 1333496 w 1333496"/>
                  <a:gd name="T13" fmla="*/ 1773241 h 1773241"/>
                  <a:gd name="T14" fmla="*/ 17694720 60000 65536"/>
                  <a:gd name="T15" fmla="*/ 0 60000 65536"/>
                  <a:gd name="T16" fmla="*/ 5898240 60000 65536"/>
                  <a:gd name="T17" fmla="*/ 11796480 60000 65536"/>
                  <a:gd name="T18" fmla="*/ 5898240 60000 65536"/>
                  <a:gd name="T19" fmla="*/ 11796480 60000 65536"/>
                  <a:gd name="T20" fmla="*/ 17694720 60000 65536"/>
                  <a:gd name="T21" fmla="*/ 862034 w 1333496"/>
                  <a:gd name="T22" fmla="*/ 21657 h 1773241"/>
                  <a:gd name="T23" fmla="*/ 1333496 w 1333496"/>
                  <a:gd name="T24" fmla="*/ 1751584 h 17732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33496" h="1773241" stroke="0">
                    <a:moveTo>
                      <a:pt x="1333496" y="1773241"/>
                    </a:moveTo>
                    <a:lnTo>
                      <a:pt x="1333496" y="1773241"/>
                    </a:lnTo>
                    <a:cubicBezTo>
                      <a:pt x="965261" y="1773241"/>
                      <a:pt x="666748" y="1740136"/>
                      <a:pt x="666748" y="1699299"/>
                    </a:cubicBezTo>
                    <a:lnTo>
                      <a:pt x="666748" y="952034"/>
                    </a:lnTo>
                    <a:cubicBezTo>
                      <a:pt x="666748" y="911196"/>
                      <a:pt x="368234" y="878092"/>
                      <a:pt x="0" y="878092"/>
                    </a:cubicBezTo>
                    <a:cubicBezTo>
                      <a:pt x="368234" y="878091"/>
                      <a:pt x="666748" y="844987"/>
                      <a:pt x="666748" y="804150"/>
                    </a:cubicBezTo>
                    <a:lnTo>
                      <a:pt x="666748" y="73942"/>
                    </a:lnTo>
                    <a:cubicBezTo>
                      <a:pt x="666748" y="33104"/>
                      <a:pt x="965261" y="0"/>
                      <a:pt x="1333495" y="0"/>
                    </a:cubicBezTo>
                    <a:lnTo>
                      <a:pt x="1333496" y="1773241"/>
                    </a:lnTo>
                    <a:close/>
                  </a:path>
                  <a:path w="1333496" h="1773241" fill="none">
                    <a:moveTo>
                      <a:pt x="1333496" y="1773241"/>
                    </a:moveTo>
                    <a:lnTo>
                      <a:pt x="1333496" y="1773241"/>
                    </a:lnTo>
                    <a:cubicBezTo>
                      <a:pt x="965261" y="1773241"/>
                      <a:pt x="666748" y="1740136"/>
                      <a:pt x="666748" y="1699299"/>
                    </a:cubicBezTo>
                    <a:lnTo>
                      <a:pt x="666748" y="952034"/>
                    </a:lnTo>
                    <a:cubicBezTo>
                      <a:pt x="666748" y="911196"/>
                      <a:pt x="368234" y="878092"/>
                      <a:pt x="0" y="878092"/>
                    </a:cubicBezTo>
                    <a:cubicBezTo>
                      <a:pt x="368234" y="878091"/>
                      <a:pt x="666748" y="844987"/>
                      <a:pt x="666748" y="804150"/>
                    </a:cubicBezTo>
                    <a:lnTo>
                      <a:pt x="666748" y="73942"/>
                    </a:lnTo>
                    <a:cubicBezTo>
                      <a:pt x="666748" y="33104"/>
                      <a:pt x="965261" y="0"/>
                      <a:pt x="1333495" y="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6639" name="Rectangle 45"/>
              <p:cNvSpPr>
                <a:spLocks noChangeArrowheads="1"/>
              </p:cNvSpPr>
              <p:nvPr/>
            </p:nvSpPr>
            <p:spPr bwMode="auto">
              <a:xfrm>
                <a:off x="4370603" y="5596373"/>
                <a:ext cx="1410852" cy="110799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Ctr="1">
                <a:spAutoFit/>
              </a:bodyPr>
              <a:lstStyle/>
              <a:p>
                <a:pPr algn="ctr"/>
                <a:r>
                  <a:rPr lang="en-US" altLang="en-US" sz="1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Reminders before chosen date: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en-US" sz="1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3 weeks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altLang="en-US" sz="1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 week 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761288" y="4966215"/>
                <a:ext cx="607859" cy="348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dirty="0">
                    <a:solidFill>
                      <a:srgbClr val="FF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RMO 2 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135780" y="5212793"/>
                <a:ext cx="607859" cy="348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dirty="0">
                    <a:solidFill>
                      <a:srgbClr val="333399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RMO 3 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2608045" y="5500183"/>
                <a:ext cx="607859" cy="348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dirty="0">
                    <a:solidFill>
                      <a:srgbClr val="00000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RMO 4 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105288" y="5815341"/>
                <a:ext cx="607859" cy="3488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1100" dirty="0">
                    <a:solidFill>
                      <a:srgbClr val="83A9FD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RMO 5 </a:t>
                </a:r>
              </a:p>
            </p:txBody>
          </p:sp>
        </p:grpSp>
        <p:sp>
          <p:nvSpPr>
            <p:cNvPr id="41" name="TextBox 39"/>
            <p:cNvSpPr txBox="1"/>
            <p:nvPr/>
          </p:nvSpPr>
          <p:spPr bwMode="auto">
            <a:xfrm>
              <a:off x="3510125" y="3744337"/>
              <a:ext cx="607859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100" dirty="0">
                  <a:solidFill>
                    <a:schemeClr val="accent3">
                      <a:lumMod val="50000"/>
                    </a:schemeClr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RMO 6 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9639" y="940306"/>
            <a:ext cx="3998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RMO 1: </a:t>
            </a:r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submits CMCs</a:t>
            </a:r>
          </a:p>
          <a:p>
            <a:r>
              <a:rPr lang="en-GB" sz="16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RMOs 2 to 6: </a:t>
            </a:r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review and approve</a:t>
            </a:r>
          </a:p>
        </p:txBody>
      </p:sp>
    </p:spTree>
    <p:extLst>
      <p:ext uri="{BB962C8B-B14F-4D97-AF65-F5344CB8AC3E}">
        <p14:creationId xmlns:p14="http://schemas.microsoft.com/office/powerpoint/2010/main" val="30000229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163181"/>
            <a:ext cx="7992888" cy="37128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19" y="123478"/>
            <a:ext cx="7128793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</a:rPr>
              <a:t>Writer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- Create CMC or modify CMCs </a:t>
            </a:r>
            <a:r>
              <a:rPr lang="en-US" sz="2400" dirty="0"/>
              <a:t>via  “My CMCs” menu… </a:t>
            </a:r>
          </a:p>
        </p:txBody>
      </p:sp>
      <p:pic>
        <p:nvPicPr>
          <p:cNvPr id="6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93219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23269" y="3886026"/>
            <a:ext cx="853148" cy="6299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98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Space: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920047"/>
            <a:ext cx="8966426" cy="38597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067944" y="2859782"/>
            <a:ext cx="1512168" cy="20162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1043608" y="1543666"/>
            <a:ext cx="3190317" cy="692497"/>
          </a:xfrm>
          <a:prstGeom prst="wedgeRectCallout">
            <a:avLst>
              <a:gd name="adj1" fmla="val 49158"/>
              <a:gd name="adj2" fmla="val 223642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the originating TC Chair has submitted CMCs to the JCRB for review they are listed here: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539553" y="2787774"/>
            <a:ext cx="2448272" cy="692497"/>
          </a:xfrm>
          <a:prstGeom prst="wedgeRectCallout">
            <a:avLst>
              <a:gd name="adj1" fmla="val 98898"/>
              <a:gd name="adj2" fmla="val 14493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Reviewing RMOs can indicate their intention to review: </a:t>
            </a:r>
            <a:r>
              <a:rPr lang="en-US" sz="1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“Will review” or “will not review” 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5508104" y="1524988"/>
            <a:ext cx="3240360" cy="692497"/>
          </a:xfrm>
          <a:prstGeom prst="wedgeRectCallout">
            <a:avLst>
              <a:gd name="adj1" fmla="val -54845"/>
              <a:gd name="adj2" fmla="val 258098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the reviewing RMOs have indicated </a:t>
            </a:r>
            <a:r>
              <a:rPr lang="en-US" sz="1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“Will review” 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CMC will appear here, and the tool allows to select the local reviewers.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444207" y="2660391"/>
            <a:ext cx="2520279" cy="692497"/>
          </a:xfrm>
          <a:prstGeom prst="wedgeRectCallout">
            <a:avLst>
              <a:gd name="adj1" fmla="val -99963"/>
              <a:gd name="adj2" fmla="val 130077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Once the reviewing RMOs have selected the local reviewer, the CMCs will appear here.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143105" y="3789141"/>
            <a:ext cx="2930825" cy="692497"/>
          </a:xfrm>
          <a:prstGeom prst="wedgeRectCallout">
            <a:avLst>
              <a:gd name="adj1" fmla="val -82585"/>
              <a:gd name="adj2" fmla="val 3880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results and status of the voting process may be consulted in the dashboard.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395536" y="4052831"/>
            <a:ext cx="3390911" cy="292388"/>
          </a:xfrm>
          <a:prstGeom prst="wedgeRectCallout">
            <a:avLst>
              <a:gd name="adj1" fmla="val 62950"/>
              <a:gd name="adj2" fmla="val 155630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Originating TC Chair can find own CMCs here:</a:t>
            </a:r>
          </a:p>
        </p:txBody>
      </p:sp>
    </p:spTree>
    <p:extLst>
      <p:ext uri="{BB962C8B-B14F-4D97-AF65-F5344CB8AC3E}">
        <p14:creationId xmlns:p14="http://schemas.microsoft.com/office/powerpoint/2010/main" val="5667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Space: </a:t>
            </a:r>
            <a:r>
              <a:rPr lang="en-GB" b="1" cap="small" dirty="0">
                <a:solidFill>
                  <a:srgbClr val="C00000"/>
                </a:solidFill>
              </a:rPr>
              <a:t>Pending Actions</a:t>
            </a:r>
            <a:endParaRPr lang="en-US" b="1" cap="small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488935" y="1779662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62" y="1491630"/>
            <a:ext cx="5185944" cy="288584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72647"/>
            <a:ext cx="4041898" cy="210462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7" name="Rectangular Callout 16"/>
          <p:cNvSpPr/>
          <p:nvPr/>
        </p:nvSpPr>
        <p:spPr>
          <a:xfrm>
            <a:off x="4860032" y="735297"/>
            <a:ext cx="4015951" cy="1169551"/>
          </a:xfrm>
          <a:prstGeom prst="wedgeRectCallout">
            <a:avLst>
              <a:gd name="adj1" fmla="val 12267"/>
              <a:gd name="adj2" fmla="val 118242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pending actions indicated are: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Acknowledge receipt of submitted CMC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To complete review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To respond to comments and submit revised CMC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Proceed to vote </a:t>
            </a:r>
            <a:endParaRPr lang="en-U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092280" y="2699849"/>
            <a:ext cx="792821" cy="23921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04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Originating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920047"/>
            <a:ext cx="8966426" cy="38597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4139952" y="4532900"/>
            <a:ext cx="1185723" cy="325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076056" y="3435846"/>
            <a:ext cx="3991061" cy="1712066"/>
            <a:chOff x="1094085" y="668133"/>
            <a:chExt cx="3991061" cy="1712066"/>
          </a:xfrm>
        </p:grpSpPr>
        <p:sp>
          <p:nvSpPr>
            <p:cNvPr id="28" name="Rectangular Callout 27"/>
            <p:cNvSpPr/>
            <p:nvPr/>
          </p:nvSpPr>
          <p:spPr>
            <a:xfrm>
              <a:off x="1894829" y="668133"/>
              <a:ext cx="3190317" cy="692497"/>
            </a:xfrm>
            <a:prstGeom prst="wedgeRectCallout">
              <a:avLst>
                <a:gd name="adj1" fmla="val -67161"/>
                <a:gd name="adj2" fmla="val 111405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CMCs that have been submitted to the JCRB are available in the menu JCRB space </a:t>
              </a:r>
              <a:r>
                <a:rPr lang="en-US" sz="1300" b="1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“CMCs from my RMO” </a:t>
              </a: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dashboard. </a:t>
              </a:r>
            </a:p>
          </p:txBody>
        </p:sp>
        <p:pic>
          <p:nvPicPr>
            <p:cNvPr id="24" name="Picture 2" descr="Картинки по запросу curs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0889" y1="25333" x2="40889" y2="25333"/>
                          <a14:foregroundMark x1="49778" y1="63556" x2="49778" y2="63556"/>
                          <a14:foregroundMark x1="45778" y1="55556" x2="45778" y2="55556"/>
                          <a14:foregroundMark x1="66222" y1="55556" x2="66222" y2="55556"/>
                          <a14:foregroundMark x1="66222" y1="66667" x2="66222" y2="66667"/>
                          <a14:foregroundMark x1="57333" y1="71556" x2="57333" y2="71556"/>
                          <a14:foregroundMark x1="46667" y1="69778" x2="46667" y2="69778"/>
                          <a14:foregroundMark x1="44000" y1="69778" x2="44000" y2="69778"/>
                          <a14:foregroundMark x1="27111" y1="66667" x2="27111" y2="66667"/>
                          <a14:foregroundMark x1="18667" y1="55111" x2="18667" y2="55111"/>
                          <a14:foregroundMark x1="19556" y1="55111" x2="19556" y2="55111"/>
                          <a14:foregroundMark x1="23556" y1="58667" x2="23556" y2="58667"/>
                          <a14:foregroundMark x1="23556" y1="60000" x2="23556" y2="60000"/>
                          <a14:foregroundMark x1="24889" y1="61778" x2="24889" y2="61778"/>
                          <a14:foregroundMark x1="33778" y1="68889" x2="33778" y2="68889"/>
                          <a14:foregroundMark x1="33778" y1="71556" x2="33778" y2="71556"/>
                          <a14:foregroundMark x1="40444" y1="72444" x2="40444" y2="72444"/>
                          <a14:foregroundMark x1="43556" y1="72000" x2="43556" y2="72000"/>
                          <a14:foregroundMark x1="47556" y1="72000" x2="47556" y2="72000"/>
                          <a14:foregroundMark x1="49778" y1="72444" x2="49778" y2="72444"/>
                          <a14:foregroundMark x1="52000" y1="72444" x2="52000" y2="72444"/>
                          <a14:foregroundMark x1="52000" y1="75111" x2="52000" y2="75111"/>
                          <a14:foregroundMark x1="52000" y1="77778" x2="52000" y2="77778"/>
                          <a14:foregroundMark x1="47556" y1="76889" x2="45778" y2="76000"/>
                          <a14:foregroundMark x1="45778" y1="76000" x2="45778" y2="76000"/>
                          <a14:foregroundMark x1="66222" y1="74222" x2="66222" y2="74222"/>
                          <a14:foregroundMark x1="62222" y1="80000" x2="62222" y2="80000"/>
                          <a14:foregroundMark x1="60889" y1="80889" x2="60889" y2="80889"/>
                          <a14:foregroundMark x1="60889" y1="80889" x2="60889" y2="80889"/>
                          <a14:foregroundMark x1="58667" y1="80000" x2="55111" y2="78222"/>
                          <a14:foregroundMark x1="56889" y1="73778" x2="56889" y2="73778"/>
                          <a14:foregroundMark x1="56889" y1="73778" x2="58222" y2="72444"/>
                          <a14:foregroundMark x1="63111" y1="66667" x2="63111" y2="66667"/>
                          <a14:foregroundMark x1="63111" y1="66222" x2="63111" y2="66222"/>
                          <a14:foregroundMark x1="69778" y1="64889" x2="69778" y2="64889"/>
                          <a14:foregroundMark x1="74222" y1="63111" x2="74222" y2="63111"/>
                          <a14:foregroundMark x1="74222" y1="62667" x2="74222" y2="62667"/>
                          <a14:foregroundMark x1="75111" y1="72889" x2="75111" y2="72889"/>
                          <a14:foregroundMark x1="75111" y1="74222" x2="75111" y2="74222"/>
                          <a14:foregroundMark x1="73778" y1="75111" x2="73778" y2="75111"/>
                          <a14:foregroundMark x1="73778" y1="69333" x2="73778" y2="69333"/>
                          <a14:foregroundMark x1="74667" y1="68889" x2="74667" y2="68889"/>
                          <a14:foregroundMark x1="75111" y1="67556" x2="75111" y2="67556"/>
                          <a14:foregroundMark x1="73333" y1="58222" x2="73333" y2="58222"/>
                          <a14:foregroundMark x1="74667" y1="55556" x2="74667" y2="55556"/>
                          <a14:foregroundMark x1="75556" y1="53778" x2="75556" y2="53778"/>
                          <a14:foregroundMark x1="76889" y1="53333" x2="76889" y2="53333"/>
                          <a14:foregroundMark x1="41778" y1="42667" x2="41778" y2="42667"/>
                          <a14:foregroundMark x1="41778" y1="42667" x2="41778" y2="42667"/>
                          <a14:foregroundMark x1="41778" y1="42667" x2="41778" y2="42667"/>
                          <a14:foregroundMark x1="40000" y1="36889" x2="40000" y2="36889"/>
                          <a14:foregroundMark x1="40000" y1="36889" x2="40000" y2="36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085" y="1802059"/>
              <a:ext cx="578140" cy="57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9440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Originating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3758"/>
            <a:ext cx="611210" cy="224767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5523344" y="1595434"/>
            <a:ext cx="1512168" cy="692497"/>
          </a:xfrm>
          <a:prstGeom prst="wedgeRectCallout">
            <a:avLst>
              <a:gd name="adj1" fmla="val -67161"/>
              <a:gd name="adj2" fmla="val 111405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CMC status “Submitted to the JCRB”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45713" y="2067694"/>
            <a:ext cx="721546" cy="29772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12510"/>
            <a:ext cx="3155318" cy="329600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530964" y="886126"/>
            <a:ext cx="3009096" cy="49244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TC Chair has the possibility to follow the review progress.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554102" y="886126"/>
            <a:ext cx="2232248" cy="692497"/>
          </a:xfrm>
          <a:prstGeom prst="wedgeRectCallout">
            <a:avLst>
              <a:gd name="adj1" fmla="val -58286"/>
              <a:gd name="adj2" fmla="val 10040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TC Chair may also submit CMCs for vote in this dashboard.</a:t>
            </a:r>
          </a:p>
        </p:txBody>
      </p:sp>
    </p:spTree>
    <p:extLst>
      <p:ext uri="{BB962C8B-B14F-4D97-AF65-F5344CB8AC3E}">
        <p14:creationId xmlns:p14="http://schemas.microsoft.com/office/powerpoint/2010/main" val="5146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Writer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39952" y="4532900"/>
            <a:ext cx="1185723" cy="32594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ular Callout 27"/>
          <p:cNvSpPr/>
          <p:nvPr/>
        </p:nvSpPr>
        <p:spPr>
          <a:xfrm>
            <a:off x="4565280" y="1198266"/>
            <a:ext cx="2305918" cy="492443"/>
          </a:xfrm>
          <a:prstGeom prst="wedgeRectCallout">
            <a:avLst>
              <a:gd name="adj1" fmla="val -67161"/>
              <a:gd name="adj2" fmla="val 111405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Writer can see CMC status from “my CMC space” menu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952" y="2321297"/>
            <a:ext cx="2478633" cy="265025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067694"/>
            <a:ext cx="3177918" cy="290386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8" name="Rounded Rectangle 17"/>
          <p:cNvSpPr/>
          <p:nvPr/>
        </p:nvSpPr>
        <p:spPr>
          <a:xfrm>
            <a:off x="3778446" y="1994331"/>
            <a:ext cx="721546" cy="29772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60232" y="2310660"/>
            <a:ext cx="2215751" cy="89255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cs typeface="Calibri Light" panose="020F0302020204030204" pitchFamily="34" charset="0"/>
              </a:rPr>
              <a:t>No actions allowed until the review is completed. Writer can read comments made by JCRB reviewers and TC Chair.</a:t>
            </a:r>
            <a:endParaRPr lang="en-US" sz="1400" b="1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t="19399"/>
          <a:stretch/>
        </p:blipFill>
        <p:spPr>
          <a:xfrm>
            <a:off x="323528" y="1635645"/>
            <a:ext cx="3177918" cy="66740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90" y="760560"/>
            <a:ext cx="1237595" cy="73158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063" y="1236684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4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8935" y="2499742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4299" y="2571750"/>
            <a:ext cx="6866760" cy="2241069"/>
          </a:xfrm>
          <a:prstGeom prst="rect">
            <a:avLst/>
          </a:prstGeom>
          <a:effectLst/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77" y="1841462"/>
            <a:ext cx="3943553" cy="7302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5580112" y="930495"/>
            <a:ext cx="3367879" cy="110799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addressed TC Chairs are requested to consult “JCRB request to review” to indicate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If they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Will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or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review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Indicate a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date limit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the review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980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07238" y="1101125"/>
            <a:ext cx="7120052" cy="3563391"/>
            <a:chOff x="2007238" y="1101125"/>
            <a:chExt cx="7120052" cy="35633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238" y="2647309"/>
              <a:ext cx="7120052" cy="201720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ounded Rectangle 13"/>
            <p:cNvSpPr/>
            <p:nvPr/>
          </p:nvSpPr>
          <p:spPr>
            <a:xfrm>
              <a:off x="7524328" y="2449914"/>
              <a:ext cx="792088" cy="221460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ular Callout 27"/>
            <p:cNvSpPr/>
            <p:nvPr/>
          </p:nvSpPr>
          <p:spPr>
            <a:xfrm>
              <a:off x="5148064" y="1101125"/>
              <a:ext cx="3843311" cy="969496"/>
            </a:xfrm>
            <a:prstGeom prst="wedgeRectCallout">
              <a:avLst>
                <a:gd name="adj1" fmla="val 20924"/>
                <a:gd name="adj2" fmla="val 89371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TC Chair can also see CMCs sent to review in “Pending actions” menu. </a:t>
              </a:r>
            </a:p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 this case, the system informs that TC Chair hasn’t yet indicated weather to review CMCs or not.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06425" y="1760058"/>
            <a:ext cx="1185723" cy="2661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92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8" y="2033701"/>
            <a:ext cx="6223755" cy="77463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8935" y="1995686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0818" y="2808331"/>
            <a:ext cx="3930774" cy="199601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2805452"/>
            <a:ext cx="3024336" cy="19988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3" name="Rectangular Callout 12"/>
          <p:cNvSpPr/>
          <p:nvPr/>
        </p:nvSpPr>
        <p:spPr>
          <a:xfrm>
            <a:off x="2267744" y="1178675"/>
            <a:ext cx="4779415" cy="492443"/>
          </a:xfrm>
          <a:prstGeom prst="wedgeRectCallout">
            <a:avLst>
              <a:gd name="adj1" fmla="val -58514"/>
              <a:gd name="adj2" fmla="val 117950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Once TC Chair indicates “will review” and indicates the date limit, CMCs will appear on the “CMC without reviewer” menu.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36296" y="1784185"/>
            <a:ext cx="1702684" cy="3091821"/>
            <a:chOff x="7236296" y="1784185"/>
            <a:chExt cx="1702684" cy="3091821"/>
          </a:xfrm>
        </p:grpSpPr>
        <p:sp>
          <p:nvSpPr>
            <p:cNvPr id="14" name="Rectangular Callout 13"/>
            <p:cNvSpPr/>
            <p:nvPr/>
          </p:nvSpPr>
          <p:spPr>
            <a:xfrm>
              <a:off x="7236296" y="1784185"/>
              <a:ext cx="1702684" cy="692497"/>
            </a:xfrm>
            <a:prstGeom prst="wedgeRectCallout">
              <a:avLst>
                <a:gd name="adj1" fmla="val -34748"/>
                <a:gd name="adj2" fmla="val 81462"/>
              </a:avLst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Date limit set by TC Chair = deadline for revision is visible here.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36296" y="2701698"/>
              <a:ext cx="792088" cy="2174308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7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62" y="2011054"/>
            <a:ext cx="6223755" cy="77463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5907" y="2810442"/>
            <a:ext cx="2933073" cy="197866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8935" y="1995686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162" y="2787774"/>
            <a:ext cx="3930774" cy="200133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8087638" y="3616006"/>
            <a:ext cx="792088" cy="8279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85079" y="3252247"/>
            <a:ext cx="2219494" cy="6924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TC Chair may review a CMC without engaging an external reviewer.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927795" y="2120872"/>
            <a:ext cx="576064" cy="4047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98327" y="326747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cxnSp>
        <p:nvCxnSpPr>
          <p:cNvPr id="12" name="Straight Arrow Connector 11"/>
          <p:cNvCxnSpPr>
            <a:stCxn id="16" idx="1"/>
          </p:cNvCxnSpPr>
          <p:nvPr/>
        </p:nvCxnSpPr>
        <p:spPr>
          <a:xfrm flipH="1" flipV="1">
            <a:off x="5226798" y="2525580"/>
            <a:ext cx="258281" cy="107291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9544" y="3616006"/>
            <a:ext cx="358094" cy="41397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98327" y="380051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098327" y="43377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5267744" y="640622"/>
            <a:ext cx="3026123" cy="892552"/>
          </a:xfrm>
          <a:prstGeom prst="wedgeRectCallout">
            <a:avLst>
              <a:gd name="adj1" fmla="val -54888"/>
              <a:gd name="adj2" fmla="val 111505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If all reviewing TC Chairs approve the CMC, the CMC will not be submitted to vote but will automatically become available to the KCDB Office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279166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62" y="2011054"/>
            <a:ext cx="6223755" cy="77463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5907" y="2810442"/>
            <a:ext cx="2933073" cy="1978668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8935" y="1995686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162" y="2787774"/>
            <a:ext cx="3930774" cy="200133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2104001" y="327666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cxnSp>
        <p:nvCxnSpPr>
          <p:cNvPr id="34" name="Straight Connector 33"/>
          <p:cNvCxnSpPr>
            <a:stCxn id="35" idx="2"/>
          </p:cNvCxnSpPr>
          <p:nvPr/>
        </p:nvCxnSpPr>
        <p:spPr>
          <a:xfrm>
            <a:off x="2473952" y="2528820"/>
            <a:ext cx="3441953" cy="163967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Rounded Rectangle 34"/>
          <p:cNvSpPr/>
          <p:nvPr/>
        </p:nvSpPr>
        <p:spPr>
          <a:xfrm>
            <a:off x="2104096" y="2198453"/>
            <a:ext cx="739712" cy="3303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102105" y="37997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02105" y="434901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5435" y="2692335"/>
            <a:ext cx="4030823" cy="2251451"/>
          </a:xfrm>
          <a:prstGeom prst="rect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Rectangular Callout 37"/>
          <p:cNvSpPr/>
          <p:nvPr/>
        </p:nvSpPr>
        <p:spPr>
          <a:xfrm>
            <a:off x="7398333" y="4369396"/>
            <a:ext cx="1728992" cy="692497"/>
          </a:xfrm>
          <a:prstGeom prst="wedgeRectCallout">
            <a:avLst>
              <a:gd name="adj1" fmla="val -30812"/>
              <a:gd name="adj2" fmla="val -81838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date limits for review are set by the TC Chair.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428132" y="1917890"/>
            <a:ext cx="2334469" cy="892552"/>
          </a:xfrm>
          <a:prstGeom prst="wedgeRectCallout">
            <a:avLst>
              <a:gd name="adj1" fmla="val 4707"/>
              <a:gd name="adj2" fmla="val 9889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…all Reviewers that have user accounts and who cover the same expertise can be selected by the TC Chair.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85295" y="1099584"/>
            <a:ext cx="2520280" cy="69249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TC Chair may ask experts within the same RMO to review one or several CMCs.</a:t>
            </a:r>
          </a:p>
        </p:txBody>
      </p:sp>
    </p:spTree>
    <p:extLst>
      <p:ext uri="{BB962C8B-B14F-4D97-AF65-F5344CB8AC3E}">
        <p14:creationId xmlns:p14="http://schemas.microsoft.com/office/powerpoint/2010/main" val="13112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18" y="123478"/>
            <a:ext cx="4968553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</a:rPr>
              <a:t>Writer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- Create a new CMC</a:t>
            </a:r>
            <a:endParaRPr lang="en-US" sz="24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563638"/>
            <a:ext cx="6336704" cy="290674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4194" y="1617081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Create CMCs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7" y="915385"/>
            <a:ext cx="1237595" cy="73158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74956" y="1192048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530ED5-AF70-ADE9-9C9B-FA2172A5C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072" y="1995686"/>
            <a:ext cx="5585123" cy="31599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23BCC827-D5FC-80CC-FA56-B43E7D9820AC}"/>
              </a:ext>
            </a:extLst>
          </p:cNvPr>
          <p:cNvSpPr/>
          <p:nvPr/>
        </p:nvSpPr>
        <p:spPr>
          <a:xfrm>
            <a:off x="3189072" y="3939902"/>
            <a:ext cx="2823088" cy="720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14">
            <a:extLst>
              <a:ext uri="{FF2B5EF4-FFF2-40B4-BE49-F238E27FC236}">
                <a16:creationId xmlns:a16="http://schemas.microsoft.com/office/drawing/2014/main" id="{935FF862-4D1D-5300-A922-A82D0303812B}"/>
              </a:ext>
            </a:extLst>
          </p:cNvPr>
          <p:cNvSpPr/>
          <p:nvPr/>
        </p:nvSpPr>
        <p:spPr>
          <a:xfrm>
            <a:off x="5508104" y="1277382"/>
            <a:ext cx="1368152" cy="892552"/>
          </a:xfrm>
          <a:prstGeom prst="wedgeRectCallout">
            <a:avLst>
              <a:gd name="adj1" fmla="val -106646"/>
              <a:gd name="adj2" fmla="val 247300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Comments published on the open KCDB web site</a:t>
            </a:r>
          </a:p>
        </p:txBody>
      </p:sp>
    </p:spTree>
    <p:extLst>
      <p:ext uri="{BB962C8B-B14F-4D97-AF65-F5344CB8AC3E}">
        <p14:creationId xmlns:p14="http://schemas.microsoft.com/office/powerpoint/2010/main" val="141108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Reviewer </a:t>
            </a:r>
            <a:r>
              <a:rPr lang="en-US" sz="2400" dirty="0"/>
              <a:t>(other RMO)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1275606"/>
            <a:ext cx="8496944" cy="324752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8" name="Rectangular Callout 17"/>
          <p:cNvSpPr/>
          <p:nvPr/>
        </p:nvSpPr>
        <p:spPr>
          <a:xfrm>
            <a:off x="5818522" y="2977406"/>
            <a:ext cx="2520280" cy="492443"/>
          </a:xfrm>
          <a:prstGeom prst="wedgeRectCallout">
            <a:avLst>
              <a:gd name="adj1" fmla="val -62826"/>
              <a:gd name="adj2" fmla="val 79617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Reviewer can see CMCs through the “JCRB” space menu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99357" y="3075806"/>
            <a:ext cx="1512168" cy="10663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5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Reviewer </a:t>
            </a:r>
            <a:r>
              <a:rPr lang="en-US" sz="2400" dirty="0"/>
              <a:t>(other RMO)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0" y="735546"/>
            <a:ext cx="1296145" cy="10801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203522" y="1108848"/>
            <a:ext cx="151216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0" y="2065148"/>
            <a:ext cx="6372710" cy="233818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5" y="2065147"/>
            <a:ext cx="1756565" cy="234178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4726173" y="770855"/>
            <a:ext cx="3006285" cy="1169551"/>
          </a:xfrm>
          <a:prstGeom prst="wedgeRectCallout">
            <a:avLst>
              <a:gd name="adj1" fmla="val 59789"/>
              <a:gd name="adj2" fmla="val 59690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Reviewer can also see CMCs sent to review in “Pending actions” menu. </a:t>
            </a:r>
          </a:p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In this case, the system informs the deadline set by TC Chair to complete the review.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48264" y="2065147"/>
            <a:ext cx="1584176" cy="233819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0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Reviewer </a:t>
            </a:r>
            <a:r>
              <a:rPr lang="en-US" sz="2400" dirty="0"/>
              <a:t>(other RMO)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0" y="735546"/>
            <a:ext cx="1296145" cy="10801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246981" y="1561474"/>
            <a:ext cx="151216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0" y="2065148"/>
            <a:ext cx="6372710" cy="233818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6336" y="2065147"/>
            <a:ext cx="1036484" cy="234178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7" name="Rectangular Callout 16"/>
          <p:cNvSpPr/>
          <p:nvPr/>
        </p:nvSpPr>
        <p:spPr>
          <a:xfrm>
            <a:off x="4139952" y="1194024"/>
            <a:ext cx="3006285" cy="692497"/>
          </a:xfrm>
          <a:prstGeom prst="wedgeRectCallout">
            <a:avLst>
              <a:gd name="adj1" fmla="val 69928"/>
              <a:gd name="adj2" fmla="val 22144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If the review is not completed before the date limit, the review will not be accepted.</a:t>
            </a: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188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Reviewer </a:t>
            </a:r>
            <a:r>
              <a:rPr lang="en-US" sz="2400" dirty="0"/>
              <a:t>(other RMO)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0" y="735546"/>
            <a:ext cx="1296145" cy="10801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246981" y="1561474"/>
            <a:ext cx="151216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0" y="2065148"/>
            <a:ext cx="6372710" cy="233818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427"/>
          <a:stretch/>
        </p:blipFill>
        <p:spPr>
          <a:xfrm>
            <a:off x="6804248" y="2065148"/>
            <a:ext cx="2232248" cy="226173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7" name="Rectangular Callout 16"/>
          <p:cNvSpPr/>
          <p:nvPr/>
        </p:nvSpPr>
        <p:spPr>
          <a:xfrm>
            <a:off x="3761959" y="1669486"/>
            <a:ext cx="3006285" cy="492443"/>
          </a:xfrm>
          <a:prstGeom prst="wedgeRectCallout">
            <a:avLst>
              <a:gd name="adj1" fmla="val 61563"/>
              <a:gd name="adj2" fmla="val 224366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Reviewer can also see the review status from other RMOs.</a:t>
            </a:r>
          </a:p>
        </p:txBody>
      </p:sp>
    </p:spTree>
    <p:extLst>
      <p:ext uri="{BB962C8B-B14F-4D97-AF65-F5344CB8AC3E}">
        <p14:creationId xmlns:p14="http://schemas.microsoft.com/office/powerpoint/2010/main" val="4425487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Reviewer </a:t>
            </a:r>
            <a:r>
              <a:rPr lang="en-US" sz="2400" dirty="0"/>
              <a:t>(other RMO)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0" y="735546"/>
            <a:ext cx="1296145" cy="10801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0" name="Rounded Rectangle 19"/>
          <p:cNvSpPr/>
          <p:nvPr/>
        </p:nvSpPr>
        <p:spPr>
          <a:xfrm>
            <a:off x="246981" y="1561474"/>
            <a:ext cx="151216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530" y="2065148"/>
            <a:ext cx="6372710" cy="233818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909490" y="3821160"/>
            <a:ext cx="1080120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562" y="4052166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541841" y="787196"/>
            <a:ext cx="6602159" cy="4159686"/>
            <a:chOff x="2541841" y="787196"/>
            <a:chExt cx="6602159" cy="41596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41841" y="787196"/>
              <a:ext cx="4172272" cy="3079534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59651" y="3434714"/>
              <a:ext cx="5256584" cy="1512168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31571" y="931953"/>
              <a:ext cx="3844885" cy="3097380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ular Callout 7"/>
            <p:cNvSpPr/>
            <p:nvPr/>
          </p:nvSpPr>
          <p:spPr>
            <a:xfrm>
              <a:off x="7193474" y="1718141"/>
              <a:ext cx="1950526" cy="1061829"/>
            </a:xfrm>
            <a:prstGeom prst="wedgeRectCallout">
              <a:avLst>
                <a:gd name="adj1" fmla="val -79910"/>
                <a:gd name="adj2" fmla="val 128620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Reviewer can read and add comments specifying the type of comments </a:t>
              </a:r>
              <a:r>
                <a:rPr lang="en-US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(TECHNICAL, EDITORIAL, MISSING EVIDENCE,  OTHER)</a:t>
              </a:r>
            </a:p>
          </p:txBody>
        </p:sp>
        <p:sp>
          <p:nvSpPr>
            <p:cNvPr id="18" name="Rectangular Callout 17"/>
            <p:cNvSpPr/>
            <p:nvPr/>
          </p:nvSpPr>
          <p:spPr>
            <a:xfrm>
              <a:off x="4091187" y="4403337"/>
              <a:ext cx="3913092" cy="523220"/>
            </a:xfrm>
            <a:prstGeom prst="wedgeRectCallout">
              <a:avLst>
                <a:gd name="adj1" fmla="val -1197"/>
                <a:gd name="adj2" fmla="val -78386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…or can add review report or other supporting document that helps to the revision process.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6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1468" y="2258318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560" y="2805242"/>
            <a:ext cx="3930774" cy="200133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1688" y="2785684"/>
            <a:ext cx="2880058" cy="202089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308304" y="3118649"/>
            <a:ext cx="1008112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62" y="2011054"/>
            <a:ext cx="6223755" cy="77463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9" name="Rectangular Callout 8"/>
          <p:cNvSpPr/>
          <p:nvPr/>
        </p:nvSpPr>
        <p:spPr>
          <a:xfrm>
            <a:off x="6156176" y="1081402"/>
            <a:ext cx="2591082" cy="1077218"/>
          </a:xfrm>
          <a:prstGeom prst="wedgeRectCallout">
            <a:avLst>
              <a:gd name="adj1" fmla="val 29675"/>
              <a:gd name="adj2" fmla="val 140513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Reviewer has completed the review: the TC Chair can see: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green “tick”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=  </a:t>
            </a:r>
            <a:r>
              <a:rPr lang="en-US" sz="1400" dirty="0"/>
              <a:t>“Accepted”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red “cross”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= </a:t>
            </a:r>
            <a:r>
              <a:rPr lang="en-US" sz="1400" dirty="0"/>
              <a:t>“not accepted”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15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7238" y="2787774"/>
            <a:ext cx="4155554" cy="188621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5246" y="2848657"/>
            <a:ext cx="2674008" cy="18113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31468" y="2258318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351053" y="3473657"/>
            <a:ext cx="1634977" cy="1200329"/>
          </a:xfrm>
          <a:prstGeom prst="wedgeRectCallout">
            <a:avLst>
              <a:gd name="adj1" fmla="val 89730"/>
              <a:gd name="adj2" fmla="val -44106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Reviewed CMCs that have been commented have their </a:t>
            </a:r>
            <a:r>
              <a:rPr lang="en-US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CMC ID in bold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in the “JCRB CMC with reviewer” dashboard.</a:t>
            </a:r>
            <a:endParaRPr lang="en-US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7164288" y="1847005"/>
            <a:ext cx="1634977" cy="646331"/>
          </a:xfrm>
          <a:prstGeom prst="wedgeRectCallout">
            <a:avLst>
              <a:gd name="adj1" fmla="val 42088"/>
              <a:gd name="adj2" fmla="val 188260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TC Chairs finalizes the review with “accept” or “return to review”</a:t>
            </a:r>
            <a:endParaRPr lang="en-US" sz="1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76256" y="2715766"/>
            <a:ext cx="1008112" cy="20162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77" y="1977198"/>
            <a:ext cx="4157115" cy="81057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13273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391" y="2678994"/>
            <a:ext cx="721546" cy="540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Originating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38" y="1744247"/>
            <a:ext cx="3155318" cy="329600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222000" y="2934782"/>
            <a:ext cx="1785237" cy="2842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5"/>
          <a:stretch/>
        </p:blipFill>
        <p:spPr>
          <a:xfrm>
            <a:off x="5960400" y="3219043"/>
            <a:ext cx="628682" cy="180098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51986" y="3776649"/>
            <a:ext cx="721546" cy="12635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6771351" y="2639389"/>
            <a:ext cx="2193137" cy="1384995"/>
          </a:xfrm>
          <a:prstGeom prst="wedgeRectCallout">
            <a:avLst>
              <a:gd name="adj1" fmla="val -57609"/>
              <a:gd name="adj2" fmla="val 69830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If all reviewing TC Chairs approve the CMC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the CMC will not be submitted to vote but will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automatically become available to the KCDB Office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1378450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391" y="2678994"/>
            <a:ext cx="721546" cy="5408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Originating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TC Chair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38" y="1744247"/>
            <a:ext cx="3155318" cy="329600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1" name="Rectangular Callout 10"/>
          <p:cNvSpPr/>
          <p:nvPr/>
        </p:nvSpPr>
        <p:spPr>
          <a:xfrm>
            <a:off x="2949780" y="1017863"/>
            <a:ext cx="2232248" cy="492443"/>
          </a:xfrm>
          <a:prstGeom prst="wedgeRectCallout">
            <a:avLst>
              <a:gd name="adj1" fmla="val -56561"/>
              <a:gd name="adj2" fmla="val 155130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TC Chair submits CMCs for vote in this dashboard.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2000" y="2934782"/>
            <a:ext cx="1785237" cy="2842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5"/>
          <a:stretch/>
        </p:blipFill>
        <p:spPr>
          <a:xfrm>
            <a:off x="5941391" y="3219042"/>
            <a:ext cx="628682" cy="18009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5872938" y="3239040"/>
            <a:ext cx="721546" cy="5953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6785908" y="2746597"/>
            <a:ext cx="1818539" cy="492443"/>
          </a:xfrm>
          <a:prstGeom prst="wedgeRectCallout">
            <a:avLst>
              <a:gd name="adj1" fmla="val -67161"/>
              <a:gd name="adj2" fmla="val 111405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CMC status “JCRB: Revision Completed”</a:t>
            </a:r>
          </a:p>
        </p:txBody>
      </p:sp>
      <p:pic>
        <p:nvPicPr>
          <p:cNvPr id="19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63090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9790" y="1955800"/>
            <a:ext cx="3010350" cy="13621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62334" y="2253422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526" y="2906832"/>
            <a:ext cx="4021194" cy="40529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9150" y="3312122"/>
            <a:ext cx="2968955" cy="145257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526" y="3312122"/>
            <a:ext cx="4032448" cy="1493499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061491" y="3292794"/>
            <a:ext cx="662637" cy="5953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451" y="3334517"/>
            <a:ext cx="1142546" cy="1133143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009385" y="338687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˅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809" y="1955772"/>
            <a:ext cx="1419208" cy="5953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3" y="2396185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7898307" y="3909988"/>
            <a:ext cx="1419208" cy="5953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88670" y="962135"/>
            <a:ext cx="2520729" cy="92333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The vote is done by clicking “Approve” or “Not approve”.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28" idx="1"/>
          </p:cNvCxnSpPr>
          <p:nvPr/>
        </p:nvCxnSpPr>
        <p:spPr>
          <a:xfrm flipH="1">
            <a:off x="4263017" y="1423800"/>
            <a:ext cx="1825653" cy="829622"/>
          </a:xfrm>
          <a:prstGeom prst="straightConnector1">
            <a:avLst/>
          </a:pr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>
            <a:stCxn id="28" idx="2"/>
          </p:cNvCxnSpPr>
          <p:nvPr/>
        </p:nvCxnSpPr>
        <p:spPr>
          <a:xfrm>
            <a:off x="7349035" y="1885465"/>
            <a:ext cx="1152689" cy="2015623"/>
          </a:xfrm>
          <a:prstGeom prst="straightConnector1">
            <a:avLst/>
          </a:prstGeom>
          <a:noFill/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9785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18" y="123478"/>
            <a:ext cx="4968553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</a:rPr>
              <a:t>Writer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…or </a:t>
            </a:r>
            <a:r>
              <a:rPr lang="en-US" sz="2400" dirty="0" err="1"/>
              <a:t>mpodify</a:t>
            </a:r>
            <a:r>
              <a:rPr lang="en-US" sz="2400" dirty="0"/>
              <a:t> an already existing CMC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48406-310E-0C9C-D82C-C5FD911B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059582"/>
            <a:ext cx="6588224" cy="31841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D23CA2-28AA-A9AC-F270-FDA0C3F53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77" t="38435" r="57198" b="48102"/>
          <a:stretch/>
        </p:blipFill>
        <p:spPr>
          <a:xfrm>
            <a:off x="254416" y="1131590"/>
            <a:ext cx="1077223" cy="112937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37820" y="1938012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773837-7B50-1C0C-326B-1ED2EF9C5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245" y="1696279"/>
            <a:ext cx="4545510" cy="25717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A2393731-8EFA-CD8D-DD9C-30D573B1DBA5}"/>
              </a:ext>
            </a:extLst>
          </p:cNvPr>
          <p:cNvSpPr/>
          <p:nvPr/>
        </p:nvSpPr>
        <p:spPr>
          <a:xfrm>
            <a:off x="4572000" y="2787774"/>
            <a:ext cx="1019250" cy="4317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14">
            <a:extLst>
              <a:ext uri="{FF2B5EF4-FFF2-40B4-BE49-F238E27FC236}">
                <a16:creationId xmlns:a16="http://schemas.microsoft.com/office/drawing/2014/main" id="{E58007F7-4FDB-0703-1867-83CD20DEA732}"/>
              </a:ext>
            </a:extLst>
          </p:cNvPr>
          <p:cNvSpPr/>
          <p:nvPr/>
        </p:nvSpPr>
        <p:spPr>
          <a:xfrm>
            <a:off x="5724128" y="613306"/>
            <a:ext cx="1368152" cy="1292662"/>
          </a:xfrm>
          <a:prstGeom prst="wedgeRectCallout">
            <a:avLst>
              <a:gd name="adj1" fmla="val -92324"/>
              <a:gd name="adj2" fmla="val 119763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Comments not published on the open KCDB web site, but aimed for review communication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759E27-86A1-35AB-FDF0-10A53EBC2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126" y="2841454"/>
            <a:ext cx="3397818" cy="223299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32" name="Rectangular Callout 14">
            <a:extLst>
              <a:ext uri="{FF2B5EF4-FFF2-40B4-BE49-F238E27FC236}">
                <a16:creationId xmlns:a16="http://schemas.microsoft.com/office/drawing/2014/main" id="{4C399A86-4065-3344-2AA6-8D62F29F220C}"/>
              </a:ext>
            </a:extLst>
          </p:cNvPr>
          <p:cNvSpPr/>
          <p:nvPr/>
        </p:nvSpPr>
        <p:spPr>
          <a:xfrm>
            <a:off x="6122170" y="3437587"/>
            <a:ext cx="1368152" cy="1092607"/>
          </a:xfrm>
          <a:prstGeom prst="wedgeRectCallout">
            <a:avLst>
              <a:gd name="adj1" fmla="val -308886"/>
              <a:gd name="adj2" fmla="val 37594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ALWAYS</a:t>
            </a:r>
            <a:r>
              <a:rPr lang="en-US" sz="13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describe in what the modification consist to inform the reviewer.</a:t>
            </a:r>
          </a:p>
        </p:txBody>
      </p:sp>
    </p:spTree>
    <p:extLst>
      <p:ext uri="{BB962C8B-B14F-4D97-AF65-F5344CB8AC3E}">
        <p14:creationId xmlns:p14="http://schemas.microsoft.com/office/powerpoint/2010/main" val="41742252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all registered users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1468" y="2685255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0"/>
          <a:stretch/>
        </p:blipFill>
        <p:spPr>
          <a:xfrm>
            <a:off x="2064211" y="1707654"/>
            <a:ext cx="6324213" cy="139378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4211" y="3092740"/>
            <a:ext cx="6324213" cy="193819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7" name="Rounded Rectangle 26"/>
          <p:cNvSpPr/>
          <p:nvPr/>
        </p:nvSpPr>
        <p:spPr>
          <a:xfrm>
            <a:off x="7740352" y="3065394"/>
            <a:ext cx="504056" cy="59530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8455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94722" y="411510"/>
            <a:ext cx="3945630" cy="3096344"/>
            <a:chOff x="4823355" y="-3604"/>
            <a:chExt cx="3945630" cy="3096344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634" y="-3604"/>
              <a:ext cx="2231351" cy="3096344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Rectangular Callout 24"/>
            <p:cNvSpPr/>
            <p:nvPr/>
          </p:nvSpPr>
          <p:spPr>
            <a:xfrm>
              <a:off x="4823355" y="1576831"/>
              <a:ext cx="2520729" cy="738664"/>
            </a:xfrm>
            <a:prstGeom prst="wedgeRectCallout">
              <a:avLst>
                <a:gd name="adj1" fmla="val -72054"/>
                <a:gd name="adj2" fmla="val 117945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By clicking on the CMC ID, the details of the voting process are displayed.</a:t>
              </a:r>
              <a:endParaRPr lang="en-US" sz="14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461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163181"/>
            <a:ext cx="7992888" cy="37128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19" y="123478"/>
            <a:ext cx="7128793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My CMCs</a:t>
            </a:r>
          </a:p>
        </p:txBody>
      </p:sp>
      <p:pic>
        <p:nvPicPr>
          <p:cNvPr id="6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52993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11760" y="4107090"/>
            <a:ext cx="1296144" cy="2648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72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C00000"/>
                </a:solidFill>
              </a:rPr>
              <a:t>Writer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2952" y="2625782"/>
            <a:ext cx="2478633" cy="46647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/>
          <a:stretch/>
        </p:blipFill>
        <p:spPr>
          <a:xfrm>
            <a:off x="3862952" y="3113623"/>
            <a:ext cx="2478634" cy="146930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8" name="Rounded Rectangle 17"/>
          <p:cNvSpPr/>
          <p:nvPr/>
        </p:nvSpPr>
        <p:spPr>
          <a:xfrm>
            <a:off x="3779912" y="2300172"/>
            <a:ext cx="1440160" cy="22734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5081221" y="4640237"/>
            <a:ext cx="2155076" cy="307777"/>
          </a:xfrm>
          <a:prstGeom prst="wedgeRectCallout">
            <a:avLst>
              <a:gd name="adj1" fmla="val -66680"/>
              <a:gd name="adj2" fmla="val -6201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 and date of approval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6700" y="1666588"/>
            <a:ext cx="3217604" cy="2907001"/>
            <a:chOff x="326700" y="1362103"/>
            <a:chExt cx="3217604" cy="29070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073" y="2198947"/>
              <a:ext cx="3210231" cy="597428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/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733"/>
            <a:stretch/>
          </p:blipFill>
          <p:spPr>
            <a:xfrm>
              <a:off x="330340" y="2756936"/>
              <a:ext cx="3213964" cy="1512168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/>
          </p:spPr>
        </p:pic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" t="-1427" r="32220" b="35593"/>
            <a:stretch/>
          </p:blipFill>
          <p:spPr>
            <a:xfrm>
              <a:off x="326700" y="1362103"/>
              <a:ext cx="3217604" cy="846388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090" y="760560"/>
            <a:ext cx="1237595" cy="731583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71063" y="1236684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936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377" y="1995686"/>
            <a:ext cx="5400600" cy="107721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WG CMC Chair represents the TC-Chairs within one metrology area. With an objective to avoid reviewing one CMC by several RMOs he may dispatch and suggest the CMC for review to the different RMOs. </a:t>
            </a:r>
            <a:endParaRPr lang="en-GB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1203598"/>
            <a:ext cx="2371611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solidFill>
                  <a:srgbClr val="193B7F"/>
                </a:solidFill>
                <a:latin typeface="+mj-lt"/>
                <a:ea typeface="+mj-ea"/>
                <a:cs typeface="+mj-cs"/>
              </a:rPr>
              <a:t>WG CMC Chair</a:t>
            </a:r>
            <a:endParaRPr lang="en-US" sz="2800" b="1" dirty="0">
              <a:solidFill>
                <a:srgbClr val="193B7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9548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43404"/>
            <a:ext cx="8285182" cy="404199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123478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WG-Chair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39752" y="2864403"/>
            <a:ext cx="6302506" cy="1285103"/>
            <a:chOff x="2339752" y="2864403"/>
            <a:chExt cx="6302506" cy="1285103"/>
          </a:xfrm>
        </p:grpSpPr>
        <p:pic>
          <p:nvPicPr>
            <p:cNvPr id="6" name="Picture 2" descr="Картинки по запросу curso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0889" y1="25333" x2="40889" y2="25333"/>
                          <a14:foregroundMark x1="49778" y1="63556" x2="49778" y2="63556"/>
                          <a14:foregroundMark x1="45778" y1="55556" x2="45778" y2="55556"/>
                          <a14:foregroundMark x1="66222" y1="55556" x2="66222" y2="55556"/>
                          <a14:foregroundMark x1="66222" y1="66667" x2="66222" y2="66667"/>
                          <a14:foregroundMark x1="57333" y1="71556" x2="57333" y2="71556"/>
                          <a14:foregroundMark x1="46667" y1="69778" x2="46667" y2="69778"/>
                          <a14:foregroundMark x1="44000" y1="69778" x2="44000" y2="69778"/>
                          <a14:foregroundMark x1="27111" y1="66667" x2="27111" y2="66667"/>
                          <a14:foregroundMark x1="18667" y1="55111" x2="18667" y2="55111"/>
                          <a14:foregroundMark x1="19556" y1="55111" x2="19556" y2="55111"/>
                          <a14:foregroundMark x1="23556" y1="58667" x2="23556" y2="58667"/>
                          <a14:foregroundMark x1="23556" y1="60000" x2="23556" y2="60000"/>
                          <a14:foregroundMark x1="24889" y1="61778" x2="24889" y2="61778"/>
                          <a14:foregroundMark x1="33778" y1="68889" x2="33778" y2="68889"/>
                          <a14:foregroundMark x1="33778" y1="71556" x2="33778" y2="71556"/>
                          <a14:foregroundMark x1="40444" y1="72444" x2="40444" y2="72444"/>
                          <a14:foregroundMark x1="43556" y1="72000" x2="43556" y2="72000"/>
                          <a14:foregroundMark x1="47556" y1="72000" x2="47556" y2="72000"/>
                          <a14:foregroundMark x1="49778" y1="72444" x2="49778" y2="72444"/>
                          <a14:foregroundMark x1="52000" y1="72444" x2="52000" y2="72444"/>
                          <a14:foregroundMark x1="52000" y1="75111" x2="52000" y2="75111"/>
                          <a14:foregroundMark x1="52000" y1="77778" x2="52000" y2="77778"/>
                          <a14:foregroundMark x1="47556" y1="76889" x2="45778" y2="76000"/>
                          <a14:foregroundMark x1="45778" y1="76000" x2="45778" y2="76000"/>
                          <a14:foregroundMark x1="66222" y1="74222" x2="66222" y2="74222"/>
                          <a14:foregroundMark x1="62222" y1="80000" x2="62222" y2="80000"/>
                          <a14:foregroundMark x1="60889" y1="80889" x2="60889" y2="80889"/>
                          <a14:foregroundMark x1="60889" y1="80889" x2="60889" y2="80889"/>
                          <a14:foregroundMark x1="58667" y1="80000" x2="55111" y2="78222"/>
                          <a14:foregroundMark x1="56889" y1="73778" x2="56889" y2="73778"/>
                          <a14:foregroundMark x1="56889" y1="73778" x2="58222" y2="72444"/>
                          <a14:foregroundMark x1="63111" y1="66667" x2="63111" y2="66667"/>
                          <a14:foregroundMark x1="63111" y1="66222" x2="63111" y2="66222"/>
                          <a14:foregroundMark x1="69778" y1="64889" x2="69778" y2="64889"/>
                          <a14:foregroundMark x1="74222" y1="63111" x2="74222" y2="63111"/>
                          <a14:foregroundMark x1="74222" y1="62667" x2="74222" y2="62667"/>
                          <a14:foregroundMark x1="75111" y1="72889" x2="75111" y2="72889"/>
                          <a14:foregroundMark x1="75111" y1="74222" x2="75111" y2="74222"/>
                          <a14:foregroundMark x1="73778" y1="75111" x2="73778" y2="75111"/>
                          <a14:foregroundMark x1="73778" y1="69333" x2="73778" y2="69333"/>
                          <a14:foregroundMark x1="74667" y1="68889" x2="74667" y2="68889"/>
                          <a14:foregroundMark x1="75111" y1="67556" x2="75111" y2="67556"/>
                          <a14:foregroundMark x1="73333" y1="58222" x2="73333" y2="58222"/>
                          <a14:foregroundMark x1="74667" y1="55556" x2="74667" y2="55556"/>
                          <a14:foregroundMark x1="75556" y1="53778" x2="75556" y2="53778"/>
                          <a14:foregroundMark x1="76889" y1="53333" x2="76889" y2="53333"/>
                          <a14:foregroundMark x1="41778" y1="42667" x2="41778" y2="42667"/>
                          <a14:foregroundMark x1="41778" y1="42667" x2="41778" y2="42667"/>
                          <a14:foregroundMark x1="41778" y1="42667" x2="41778" y2="42667"/>
                          <a14:foregroundMark x1="40000" y1="36889" x2="40000" y2="36889"/>
                          <a14:foregroundMark x1="40000" y1="36889" x2="40000" y2="36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864403"/>
              <a:ext cx="578140" cy="57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596767" y="3651869"/>
              <a:ext cx="1338182" cy="28803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427984" y="3410842"/>
              <a:ext cx="4214274" cy="738664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WG CMC Chair, has access via his profile to a form where all CMCs that have been submitted to the JCRB space for inter-RMO review are listed.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50979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23478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WG-Chair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4"/>
          <a:stretch/>
        </p:blipFill>
        <p:spPr>
          <a:xfrm>
            <a:off x="191718" y="1563638"/>
            <a:ext cx="2299651" cy="28803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" b="9323"/>
          <a:stretch/>
        </p:blipFill>
        <p:spPr>
          <a:xfrm>
            <a:off x="2578953" y="2258317"/>
            <a:ext cx="6336704" cy="218564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grpSp>
        <p:nvGrpSpPr>
          <p:cNvPr id="19" name="Group 18"/>
          <p:cNvGrpSpPr/>
          <p:nvPr/>
        </p:nvGrpSpPr>
        <p:grpSpPr>
          <a:xfrm>
            <a:off x="3868854" y="2993009"/>
            <a:ext cx="4773404" cy="1943021"/>
            <a:chOff x="3868854" y="2993009"/>
            <a:chExt cx="4773404" cy="1943021"/>
          </a:xfrm>
        </p:grpSpPr>
        <p:sp>
          <p:nvSpPr>
            <p:cNvPr id="10" name="Rectangular Callout 9"/>
            <p:cNvSpPr/>
            <p:nvPr/>
          </p:nvSpPr>
          <p:spPr>
            <a:xfrm>
              <a:off x="4427984" y="4412810"/>
              <a:ext cx="4214274" cy="523220"/>
            </a:xfrm>
            <a:prstGeom prst="wedgeRectCallout">
              <a:avLst>
                <a:gd name="adj1" fmla="val 27786"/>
                <a:gd name="adj2" fmla="val -189937"/>
              </a:avLst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In the form, the WG CMC Chair may indicate his selection of which RMO(s) should review which CMCs.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68854" y="299300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˅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8248" y="3480522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˅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66627" y="3952641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˅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08304" y="300379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˅</a:t>
              </a:r>
            </a:p>
          </p:txBody>
        </p:sp>
        <p:pic>
          <p:nvPicPr>
            <p:cNvPr id="18" name="Picture 2" descr="Картинки по запросу curso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0889" y1="25333" x2="40889" y2="25333"/>
                          <a14:foregroundMark x1="49778" y1="63556" x2="49778" y2="63556"/>
                          <a14:foregroundMark x1="45778" y1="55556" x2="45778" y2="55556"/>
                          <a14:foregroundMark x1="66222" y1="55556" x2="66222" y2="55556"/>
                          <a14:foregroundMark x1="66222" y1="66667" x2="66222" y2="66667"/>
                          <a14:foregroundMark x1="57333" y1="71556" x2="57333" y2="71556"/>
                          <a14:foregroundMark x1="46667" y1="69778" x2="46667" y2="69778"/>
                          <a14:foregroundMark x1="44000" y1="69778" x2="44000" y2="69778"/>
                          <a14:foregroundMark x1="27111" y1="66667" x2="27111" y2="66667"/>
                          <a14:foregroundMark x1="18667" y1="55111" x2="18667" y2="55111"/>
                          <a14:foregroundMark x1="19556" y1="55111" x2="19556" y2="55111"/>
                          <a14:foregroundMark x1="23556" y1="58667" x2="23556" y2="58667"/>
                          <a14:foregroundMark x1="23556" y1="60000" x2="23556" y2="60000"/>
                          <a14:foregroundMark x1="24889" y1="61778" x2="24889" y2="61778"/>
                          <a14:foregroundMark x1="33778" y1="68889" x2="33778" y2="68889"/>
                          <a14:foregroundMark x1="33778" y1="71556" x2="33778" y2="71556"/>
                          <a14:foregroundMark x1="40444" y1="72444" x2="40444" y2="72444"/>
                          <a14:foregroundMark x1="43556" y1="72000" x2="43556" y2="72000"/>
                          <a14:foregroundMark x1="47556" y1="72000" x2="47556" y2="72000"/>
                          <a14:foregroundMark x1="49778" y1="72444" x2="49778" y2="72444"/>
                          <a14:foregroundMark x1="52000" y1="72444" x2="52000" y2="72444"/>
                          <a14:foregroundMark x1="52000" y1="75111" x2="52000" y2="75111"/>
                          <a14:foregroundMark x1="52000" y1="77778" x2="52000" y2="77778"/>
                          <a14:foregroundMark x1="47556" y1="76889" x2="45778" y2="76000"/>
                          <a14:foregroundMark x1="45778" y1="76000" x2="45778" y2="76000"/>
                          <a14:foregroundMark x1="66222" y1="74222" x2="66222" y2="74222"/>
                          <a14:foregroundMark x1="62222" y1="80000" x2="62222" y2="80000"/>
                          <a14:foregroundMark x1="60889" y1="80889" x2="60889" y2="80889"/>
                          <a14:foregroundMark x1="60889" y1="80889" x2="60889" y2="80889"/>
                          <a14:foregroundMark x1="58667" y1="80000" x2="55111" y2="78222"/>
                          <a14:foregroundMark x1="56889" y1="73778" x2="56889" y2="73778"/>
                          <a14:foregroundMark x1="56889" y1="73778" x2="58222" y2="72444"/>
                          <a14:foregroundMark x1="63111" y1="66667" x2="63111" y2="66667"/>
                          <a14:foregroundMark x1="63111" y1="66222" x2="63111" y2="66222"/>
                          <a14:foregroundMark x1="69778" y1="64889" x2="69778" y2="64889"/>
                          <a14:foregroundMark x1="74222" y1="63111" x2="74222" y2="63111"/>
                          <a14:foregroundMark x1="74222" y1="62667" x2="74222" y2="62667"/>
                          <a14:foregroundMark x1="75111" y1="72889" x2="75111" y2="72889"/>
                          <a14:foregroundMark x1="75111" y1="74222" x2="75111" y2="74222"/>
                          <a14:foregroundMark x1="73778" y1="75111" x2="73778" y2="75111"/>
                          <a14:foregroundMark x1="73778" y1="69333" x2="73778" y2="69333"/>
                          <a14:foregroundMark x1="74667" y1="68889" x2="74667" y2="68889"/>
                          <a14:foregroundMark x1="75111" y1="67556" x2="75111" y2="67556"/>
                          <a14:foregroundMark x1="73333" y1="58222" x2="73333" y2="58222"/>
                          <a14:foregroundMark x1="74667" y1="55556" x2="74667" y2="55556"/>
                          <a14:foregroundMark x1="75556" y1="53778" x2="75556" y2="53778"/>
                          <a14:foregroundMark x1="76889" y1="53333" x2="76889" y2="53333"/>
                          <a14:foregroundMark x1="41778" y1="42667" x2="41778" y2="42667"/>
                          <a14:foregroundMark x1="41778" y1="42667" x2="41778" y2="42667"/>
                          <a14:foregroundMark x1="41778" y1="42667" x2="41778" y2="42667"/>
                          <a14:foregroundMark x1="40000" y1="36889" x2="40000" y2="36889"/>
                          <a14:foregroundMark x1="40000" y1="36889" x2="40000" y2="36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7606" y="3134300"/>
              <a:ext cx="578140" cy="578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3096898" y="417427"/>
            <a:ext cx="5827804" cy="156966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coordinator of a CMC WG, the WG CMC Chair, has access via his profile to a form where all CMCs that have been submitted to the JCRB space for inter-RMO review are listed.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coordinator of the inter-RMO review (JCRB), mostly represented by the WG CMC Chair.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5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491630"/>
            <a:ext cx="1611701" cy="169352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51519" y="123478"/>
            <a:ext cx="7272809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JCRB review: </a:t>
            </a:r>
            <a:r>
              <a:rPr lang="en-US" b="1" dirty="0">
                <a:solidFill>
                  <a:srgbClr val="C00000"/>
                </a:solidFill>
              </a:rPr>
              <a:t>TC Chair </a:t>
            </a:r>
            <a:r>
              <a:rPr lang="en-US" sz="2400" dirty="0"/>
              <a:t>(other RMO)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8935" y="2499742"/>
            <a:ext cx="1395820" cy="2503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299" y="1995686"/>
            <a:ext cx="6866760" cy="2817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ular Callout 15"/>
          <p:cNvSpPr/>
          <p:nvPr/>
        </p:nvSpPr>
        <p:spPr>
          <a:xfrm>
            <a:off x="5508104" y="339502"/>
            <a:ext cx="3367879" cy="1323439"/>
          </a:xfrm>
          <a:prstGeom prst="wedgeRectCallout">
            <a:avLst>
              <a:gd name="adj1" fmla="val -89464"/>
              <a:gd name="adj2" fmla="val 82972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selected RMO TC Chair should indicate his wish to review in “JCRB request for review”.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If they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Will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or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Will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not review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Indicate a </a:t>
            </a:r>
            <a:r>
              <a:rPr lang="en-US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date limit 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the review</a:t>
            </a:r>
            <a:endParaRPr lang="en-US"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723878"/>
            <a:ext cx="3811580" cy="52322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RMOs that have not been selected are not prevented from registering their wish to review.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9863" y="2092503"/>
            <a:ext cx="1925448" cy="4332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5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23478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WG-Chair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4"/>
          <a:stretch/>
        </p:blipFill>
        <p:spPr>
          <a:xfrm>
            <a:off x="191718" y="1563638"/>
            <a:ext cx="2299651" cy="28803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54" y="2482808"/>
            <a:ext cx="6336704" cy="194421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448225" y="1851670"/>
            <a:ext cx="5467764" cy="52322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RMO TC Chairs that have accepted to review are indicated with a green field in the form.</a:t>
            </a:r>
          </a:p>
        </p:txBody>
      </p:sp>
    </p:spTree>
    <p:extLst>
      <p:ext uri="{BB962C8B-B14F-4D97-AF65-F5344CB8AC3E}">
        <p14:creationId xmlns:p14="http://schemas.microsoft.com/office/powerpoint/2010/main" val="15137342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23478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/>
              <a:t>WG-Chair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14"/>
          <a:stretch/>
        </p:blipFill>
        <p:spPr>
          <a:xfrm>
            <a:off x="191718" y="1563638"/>
            <a:ext cx="2299651" cy="288032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6" b="9323"/>
          <a:stretch/>
        </p:blipFill>
        <p:spPr>
          <a:xfrm>
            <a:off x="2578953" y="2258317"/>
            <a:ext cx="6336704" cy="2185641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86" y="2993173"/>
            <a:ext cx="1269909" cy="93610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Картинки по запросу curs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0889" y1="25333" x2="40889" y2="25333"/>
                        <a14:foregroundMark x1="49778" y1="63556" x2="49778" y2="63556"/>
                        <a14:foregroundMark x1="45778" y1="55556" x2="45778" y2="55556"/>
                        <a14:foregroundMark x1="66222" y1="55556" x2="66222" y2="55556"/>
                        <a14:foregroundMark x1="66222" y1="66667" x2="66222" y2="66667"/>
                        <a14:foregroundMark x1="57333" y1="71556" x2="57333" y2="71556"/>
                        <a14:foregroundMark x1="46667" y1="69778" x2="46667" y2="69778"/>
                        <a14:foregroundMark x1="44000" y1="69778" x2="44000" y2="69778"/>
                        <a14:foregroundMark x1="27111" y1="66667" x2="27111" y2="66667"/>
                        <a14:foregroundMark x1="18667" y1="55111" x2="18667" y2="55111"/>
                        <a14:foregroundMark x1="19556" y1="55111" x2="19556" y2="55111"/>
                        <a14:foregroundMark x1="23556" y1="58667" x2="23556" y2="58667"/>
                        <a14:foregroundMark x1="23556" y1="60000" x2="23556" y2="60000"/>
                        <a14:foregroundMark x1="24889" y1="61778" x2="24889" y2="61778"/>
                        <a14:foregroundMark x1="33778" y1="68889" x2="33778" y2="68889"/>
                        <a14:foregroundMark x1="33778" y1="71556" x2="33778" y2="71556"/>
                        <a14:foregroundMark x1="40444" y1="72444" x2="40444" y2="72444"/>
                        <a14:foregroundMark x1="43556" y1="72000" x2="43556" y2="72000"/>
                        <a14:foregroundMark x1="47556" y1="72000" x2="47556" y2="72000"/>
                        <a14:foregroundMark x1="49778" y1="72444" x2="49778" y2="72444"/>
                        <a14:foregroundMark x1="52000" y1="72444" x2="52000" y2="72444"/>
                        <a14:foregroundMark x1="52000" y1="75111" x2="52000" y2="75111"/>
                        <a14:foregroundMark x1="52000" y1="77778" x2="52000" y2="77778"/>
                        <a14:foregroundMark x1="47556" y1="76889" x2="45778" y2="76000"/>
                        <a14:foregroundMark x1="45778" y1="76000" x2="45778" y2="76000"/>
                        <a14:foregroundMark x1="66222" y1="74222" x2="66222" y2="74222"/>
                        <a14:foregroundMark x1="62222" y1="80000" x2="62222" y2="80000"/>
                        <a14:foregroundMark x1="60889" y1="80889" x2="60889" y2="80889"/>
                        <a14:foregroundMark x1="60889" y1="80889" x2="60889" y2="80889"/>
                        <a14:foregroundMark x1="58667" y1="80000" x2="55111" y2="78222"/>
                        <a14:foregroundMark x1="56889" y1="73778" x2="56889" y2="73778"/>
                        <a14:foregroundMark x1="56889" y1="73778" x2="58222" y2="72444"/>
                        <a14:foregroundMark x1="63111" y1="66667" x2="63111" y2="66667"/>
                        <a14:foregroundMark x1="63111" y1="66222" x2="63111" y2="66222"/>
                        <a14:foregroundMark x1="69778" y1="64889" x2="69778" y2="64889"/>
                        <a14:foregroundMark x1="74222" y1="63111" x2="74222" y2="63111"/>
                        <a14:foregroundMark x1="74222" y1="62667" x2="74222" y2="62667"/>
                        <a14:foregroundMark x1="75111" y1="72889" x2="75111" y2="72889"/>
                        <a14:foregroundMark x1="75111" y1="74222" x2="75111" y2="74222"/>
                        <a14:foregroundMark x1="73778" y1="75111" x2="73778" y2="75111"/>
                        <a14:foregroundMark x1="73778" y1="69333" x2="73778" y2="69333"/>
                        <a14:foregroundMark x1="74667" y1="68889" x2="74667" y2="68889"/>
                        <a14:foregroundMark x1="75111" y1="67556" x2="75111" y2="67556"/>
                        <a14:foregroundMark x1="73333" y1="58222" x2="73333" y2="58222"/>
                        <a14:foregroundMark x1="74667" y1="55556" x2="74667" y2="55556"/>
                        <a14:foregroundMark x1="75556" y1="53778" x2="75556" y2="53778"/>
                        <a14:foregroundMark x1="76889" y1="53333" x2="76889" y2="53333"/>
                        <a14:foregroundMark x1="41778" y1="42667" x2="41778" y2="42667"/>
                        <a14:foregroundMark x1="41778" y1="42667" x2="41778" y2="42667"/>
                        <a14:foregroundMark x1="41778" y1="42667" x2="41778" y2="42667"/>
                        <a14:foregroundMark x1="40000" y1="36889" x2="40000" y2="36889"/>
                        <a14:foregroundMark x1="40000" y1="36889" x2="40000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29" y="3351137"/>
            <a:ext cx="578140" cy="5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ular Callout 9"/>
          <p:cNvSpPr/>
          <p:nvPr/>
        </p:nvSpPr>
        <p:spPr>
          <a:xfrm>
            <a:off x="4226667" y="1040418"/>
            <a:ext cx="4214274" cy="523220"/>
          </a:xfrm>
          <a:prstGeom prst="wedgeRectCallout">
            <a:avLst>
              <a:gd name="adj1" fmla="val 59931"/>
              <a:gd name="adj2" fmla="val 382901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WG CMC Chair may review the CMCs himself without involving the TC Chairs when appropriate.</a:t>
            </a:r>
            <a:endParaRPr lang="en-GB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7148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203598"/>
            <a:ext cx="8208912" cy="1664842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entury Gothic" panose="020B0502020202020204" pitchFamily="34" charset="0"/>
                <a:hlinkClick r:id="rId3"/>
              </a:rPr>
              <a:t>https://www.bipm.org/kcdb/</a:t>
            </a:r>
            <a:br>
              <a:rPr lang="en-US" sz="1600" dirty="0">
                <a:latin typeface="Century Gothic" panose="020B0502020202020204" pitchFamily="34" charset="0"/>
              </a:rPr>
            </a:br>
            <a:br>
              <a:rPr lang="en-US" sz="1600" dirty="0">
                <a:latin typeface="Century Gothic" panose="020B0502020202020204" pitchFamily="34" charset="0"/>
              </a:rPr>
            </a:br>
            <a:r>
              <a:rPr lang="en-US" sz="1600" dirty="0">
                <a:latin typeface="Century Gothic" panose="020B0502020202020204" pitchFamily="34" charset="0"/>
                <a:hlinkClick r:id="rId4"/>
              </a:rPr>
              <a:t>https://www.bipm.org/en/cipm-mra/kcdb.html#help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004" y="4083918"/>
            <a:ext cx="22397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i="1" dirty="0">
                <a:solidFill>
                  <a:srgbClr val="193B7F"/>
                </a:solidFill>
                <a:latin typeface="Century Gothic" panose="020B0502020202020204" pitchFamily="34" charset="0"/>
                <a:ea typeface="+mj-ea"/>
                <a:cs typeface="+mj-cs"/>
              </a:rPr>
              <a:t>Author: BIPM</a:t>
            </a:r>
            <a:endParaRPr lang="en-US" sz="1400" i="1" dirty="0">
              <a:solidFill>
                <a:srgbClr val="193B7F"/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r"/>
            <a:r>
              <a:rPr lang="en-US" sz="1400" i="1" dirty="0">
                <a:solidFill>
                  <a:srgbClr val="193B7F"/>
                </a:solidFill>
                <a:latin typeface="Century Gothic" panose="020B0502020202020204" pitchFamily="34" charset="0"/>
                <a:ea typeface="+mj-ea"/>
                <a:cs typeface="+mj-cs"/>
              </a:rPr>
              <a:t>Version: 5</a:t>
            </a:r>
          </a:p>
          <a:p>
            <a:pPr algn="r"/>
            <a:r>
              <a:rPr lang="en-GB" sz="1400" i="1" dirty="0">
                <a:solidFill>
                  <a:srgbClr val="193B7F"/>
                </a:solidFill>
                <a:latin typeface="Century Gothic" panose="020B0502020202020204" pitchFamily="34" charset="0"/>
                <a:ea typeface="+mj-ea"/>
                <a:cs typeface="+mj-cs"/>
              </a:rPr>
              <a:t>Last update: 2022-05-31</a:t>
            </a:r>
            <a:endParaRPr lang="en-US" sz="1400" i="1" dirty="0">
              <a:solidFill>
                <a:srgbClr val="193B7F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496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18" y="123478"/>
            <a:ext cx="4968553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</a:rPr>
              <a:t>Writer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- Submit CMC for </a:t>
            </a:r>
            <a:r>
              <a:rPr lang="en-US" sz="2400" b="1" dirty="0"/>
              <a:t>intra-RMO review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563638"/>
            <a:ext cx="6336704" cy="290674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4194" y="1617081"/>
            <a:ext cx="138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Create CMCs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69685" y="2008559"/>
            <a:ext cx="7210167" cy="3042440"/>
            <a:chOff x="950888" y="1511539"/>
            <a:chExt cx="7210167" cy="304244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0888" y="1511539"/>
              <a:ext cx="7210167" cy="3042440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/>
          </p:spPr>
        </p:pic>
        <p:sp>
          <p:nvSpPr>
            <p:cNvPr id="33" name="Rectangle 32"/>
            <p:cNvSpPr/>
            <p:nvPr/>
          </p:nvSpPr>
          <p:spPr>
            <a:xfrm>
              <a:off x="5825411" y="1972425"/>
              <a:ext cx="2259135" cy="907941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Once you have completed all fields in CMC development, you can directly submit through… (</a:t>
              </a:r>
              <a:r>
                <a:rPr lang="en-US" sz="1400" b="1" dirty="0"/>
                <a:t>Option 1</a:t>
              </a:r>
              <a:r>
                <a:rPr lang="en-US" sz="13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7704" y="3584457"/>
            <a:ext cx="7236296" cy="1366541"/>
            <a:chOff x="1757254" y="3741680"/>
            <a:chExt cx="7236296" cy="1366541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7254" y="3741680"/>
              <a:ext cx="7236296" cy="977878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9" name="Group 28"/>
            <p:cNvGrpSpPr/>
            <p:nvPr/>
          </p:nvGrpSpPr>
          <p:grpSpPr>
            <a:xfrm>
              <a:off x="4283968" y="4379527"/>
              <a:ext cx="4032448" cy="728694"/>
              <a:chOff x="1187624" y="1781942"/>
              <a:chExt cx="4032448" cy="728694"/>
            </a:xfrm>
          </p:grpSpPr>
          <p:pic>
            <p:nvPicPr>
              <p:cNvPr id="30" name="Picture 2" descr="Картинки по запросу cursor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40889" y1="25333" x2="40889" y2="25333"/>
                            <a14:foregroundMark x1="49778" y1="63556" x2="49778" y2="63556"/>
                            <a14:foregroundMark x1="45778" y1="55556" x2="45778" y2="55556"/>
                            <a14:foregroundMark x1="66222" y1="55556" x2="66222" y2="55556"/>
                            <a14:foregroundMark x1="66222" y1="66667" x2="66222" y2="66667"/>
                            <a14:foregroundMark x1="57333" y1="71556" x2="57333" y2="71556"/>
                            <a14:foregroundMark x1="46667" y1="69778" x2="46667" y2="69778"/>
                            <a14:foregroundMark x1="44000" y1="69778" x2="44000" y2="69778"/>
                            <a14:foregroundMark x1="27111" y1="66667" x2="27111" y2="66667"/>
                            <a14:foregroundMark x1="18667" y1="55111" x2="18667" y2="55111"/>
                            <a14:foregroundMark x1="19556" y1="55111" x2="19556" y2="55111"/>
                            <a14:foregroundMark x1="23556" y1="58667" x2="23556" y2="58667"/>
                            <a14:foregroundMark x1="23556" y1="60000" x2="23556" y2="60000"/>
                            <a14:foregroundMark x1="24889" y1="61778" x2="24889" y2="61778"/>
                            <a14:foregroundMark x1="33778" y1="68889" x2="33778" y2="68889"/>
                            <a14:foregroundMark x1="33778" y1="71556" x2="33778" y2="71556"/>
                            <a14:foregroundMark x1="40444" y1="72444" x2="40444" y2="72444"/>
                            <a14:foregroundMark x1="43556" y1="72000" x2="43556" y2="72000"/>
                            <a14:foregroundMark x1="47556" y1="72000" x2="47556" y2="72000"/>
                            <a14:foregroundMark x1="49778" y1="72444" x2="49778" y2="72444"/>
                            <a14:foregroundMark x1="52000" y1="72444" x2="52000" y2="72444"/>
                            <a14:foregroundMark x1="52000" y1="75111" x2="52000" y2="75111"/>
                            <a14:foregroundMark x1="52000" y1="77778" x2="52000" y2="77778"/>
                            <a14:foregroundMark x1="47556" y1="76889" x2="45778" y2="76000"/>
                            <a14:foregroundMark x1="45778" y1="76000" x2="45778" y2="76000"/>
                            <a14:foregroundMark x1="66222" y1="74222" x2="66222" y2="74222"/>
                            <a14:foregroundMark x1="62222" y1="80000" x2="62222" y2="80000"/>
                            <a14:foregroundMark x1="60889" y1="80889" x2="60889" y2="80889"/>
                            <a14:foregroundMark x1="60889" y1="80889" x2="60889" y2="80889"/>
                            <a14:foregroundMark x1="58667" y1="80000" x2="55111" y2="78222"/>
                            <a14:foregroundMark x1="56889" y1="73778" x2="56889" y2="73778"/>
                            <a14:foregroundMark x1="56889" y1="73778" x2="58222" y2="72444"/>
                            <a14:foregroundMark x1="63111" y1="66667" x2="63111" y2="66667"/>
                            <a14:foregroundMark x1="63111" y1="66222" x2="63111" y2="66222"/>
                            <a14:foregroundMark x1="69778" y1="64889" x2="69778" y2="64889"/>
                            <a14:foregroundMark x1="74222" y1="63111" x2="74222" y2="63111"/>
                            <a14:foregroundMark x1="74222" y1="62667" x2="74222" y2="62667"/>
                            <a14:foregroundMark x1="75111" y1="72889" x2="75111" y2="72889"/>
                            <a14:foregroundMark x1="75111" y1="74222" x2="75111" y2="74222"/>
                            <a14:foregroundMark x1="73778" y1="75111" x2="73778" y2="75111"/>
                            <a14:foregroundMark x1="73778" y1="69333" x2="73778" y2="69333"/>
                            <a14:foregroundMark x1="74667" y1="68889" x2="74667" y2="68889"/>
                            <a14:foregroundMark x1="75111" y1="67556" x2="75111" y2="67556"/>
                            <a14:foregroundMark x1="73333" y1="58222" x2="73333" y2="58222"/>
                            <a14:foregroundMark x1="74667" y1="55556" x2="74667" y2="55556"/>
                            <a14:foregroundMark x1="75556" y1="53778" x2="75556" y2="53778"/>
                            <a14:foregroundMark x1="76889" y1="53333" x2="76889" y2="53333"/>
                            <a14:foregroundMark x1="41778" y1="42667" x2="41778" y2="42667"/>
                            <a14:foregroundMark x1="41778" y1="42667" x2="41778" y2="42667"/>
                            <a14:foregroundMark x1="41778" y1="42667" x2="41778" y2="42667"/>
                            <a14:foregroundMark x1="40000" y1="36889" x2="40000" y2="36889"/>
                            <a14:foregroundMark x1="40000" y1="36889" x2="40000" y2="36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7624" y="1781942"/>
                <a:ext cx="578140" cy="578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1701305" y="2018193"/>
                <a:ext cx="3518767" cy="492443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3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When you are confident with created/modified CMC…</a:t>
                </a: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7" y="915385"/>
            <a:ext cx="1237595" cy="73158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374956" y="1192048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5" y="4615778"/>
            <a:ext cx="1015727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25399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14744"/>
            <a:ext cx="5905696" cy="15237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19" y="123478"/>
            <a:ext cx="5400601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</a:rPr>
              <a:t>Writer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- Submit CMC for </a:t>
            </a:r>
            <a:r>
              <a:rPr lang="en-US" sz="2400" b="1" dirty="0"/>
              <a:t>intra-RMO review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-736"/>
          <a:stretch/>
        </p:blipFill>
        <p:spPr>
          <a:xfrm>
            <a:off x="395536" y="2776726"/>
            <a:ext cx="5933870" cy="209928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3949" y="2764896"/>
            <a:ext cx="1528332" cy="210627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5" name="Rectangular Callout 14"/>
          <p:cNvSpPr/>
          <p:nvPr/>
        </p:nvSpPr>
        <p:spPr>
          <a:xfrm>
            <a:off x="6437418" y="2192946"/>
            <a:ext cx="1368152" cy="492443"/>
          </a:xfrm>
          <a:prstGeom prst="wedgeRectCallout">
            <a:avLst>
              <a:gd name="adj1" fmla="val -94060"/>
              <a:gd name="adj2" fmla="val 180692"/>
            </a:avLst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Select “DRAFT” CMCs and…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1560" y="3403344"/>
            <a:ext cx="308098" cy="1443493"/>
            <a:chOff x="611560" y="3128564"/>
            <a:chExt cx="308098" cy="1443493"/>
          </a:xfrm>
        </p:grpSpPr>
        <p:sp>
          <p:nvSpPr>
            <p:cNvPr id="4" name="TextBox 3"/>
            <p:cNvSpPr txBox="1"/>
            <p:nvPr/>
          </p:nvSpPr>
          <p:spPr>
            <a:xfrm>
              <a:off x="611560" y="31285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˅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560" y="420272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˅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63948" y="3321458"/>
            <a:ext cx="664236" cy="4512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563948" y="4436562"/>
            <a:ext cx="664236" cy="4512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106781" y="2764567"/>
            <a:ext cx="1916905" cy="2327463"/>
            <a:chOff x="7106781" y="2506721"/>
            <a:chExt cx="1916905" cy="232746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6781" y="2506721"/>
              <a:ext cx="1362203" cy="2106279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  <a:effectLst/>
          </p:spPr>
        </p:pic>
        <p:grpSp>
          <p:nvGrpSpPr>
            <p:cNvPr id="29" name="Group 28"/>
            <p:cNvGrpSpPr/>
            <p:nvPr/>
          </p:nvGrpSpPr>
          <p:grpSpPr>
            <a:xfrm>
              <a:off x="7668344" y="3334878"/>
              <a:ext cx="1355342" cy="1499306"/>
              <a:chOff x="7668344" y="3334878"/>
              <a:chExt cx="1355342" cy="1499306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7668344" y="3334878"/>
                <a:ext cx="1355342" cy="1499306"/>
                <a:chOff x="736832" y="1156950"/>
                <a:chExt cx="1355342" cy="1499306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852772" y="1156950"/>
                  <a:ext cx="1239402" cy="692497"/>
                </a:xfrm>
                <a:prstGeom prst="rect">
                  <a:avLst/>
                </a:prstGeom>
                <a:solidFill>
                  <a:srgbClr val="FFFFCC"/>
                </a:solidFill>
                <a:ln w="31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:r>
                    <a:rPr lang="en-US" sz="1300" dirty="0">
                      <a:latin typeface="Calibri Light" panose="020F0302020204030204" pitchFamily="34" charset="0"/>
                      <a:cs typeface="Calibri Light" panose="020F0302020204030204" pitchFamily="34" charset="0"/>
                    </a:rPr>
                    <a:t>…or submit CMC through actions menu</a:t>
                  </a:r>
                </a:p>
              </p:txBody>
            </p:sp>
            <p:pic>
              <p:nvPicPr>
                <p:cNvPr id="24" name="Picture 2" descr="Картинки по запросу cursor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0" b="100000" l="0" r="100000">
                              <a14:foregroundMark x1="40889" y1="25333" x2="40889" y2="25333"/>
                              <a14:foregroundMark x1="49778" y1="63556" x2="49778" y2="63556"/>
                              <a14:foregroundMark x1="45778" y1="55556" x2="45778" y2="55556"/>
                              <a14:foregroundMark x1="66222" y1="55556" x2="66222" y2="55556"/>
                              <a14:foregroundMark x1="66222" y1="66667" x2="66222" y2="66667"/>
                              <a14:foregroundMark x1="57333" y1="71556" x2="57333" y2="71556"/>
                              <a14:foregroundMark x1="46667" y1="69778" x2="46667" y2="69778"/>
                              <a14:foregroundMark x1="44000" y1="69778" x2="44000" y2="69778"/>
                              <a14:foregroundMark x1="27111" y1="66667" x2="27111" y2="66667"/>
                              <a14:foregroundMark x1="18667" y1="55111" x2="18667" y2="55111"/>
                              <a14:foregroundMark x1="19556" y1="55111" x2="19556" y2="55111"/>
                              <a14:foregroundMark x1="23556" y1="58667" x2="23556" y2="58667"/>
                              <a14:foregroundMark x1="23556" y1="60000" x2="23556" y2="60000"/>
                              <a14:foregroundMark x1="24889" y1="61778" x2="24889" y2="61778"/>
                              <a14:foregroundMark x1="33778" y1="68889" x2="33778" y2="68889"/>
                              <a14:foregroundMark x1="33778" y1="71556" x2="33778" y2="71556"/>
                              <a14:foregroundMark x1="40444" y1="72444" x2="40444" y2="72444"/>
                              <a14:foregroundMark x1="43556" y1="72000" x2="43556" y2="72000"/>
                              <a14:foregroundMark x1="47556" y1="72000" x2="47556" y2="72000"/>
                              <a14:foregroundMark x1="49778" y1="72444" x2="49778" y2="72444"/>
                              <a14:foregroundMark x1="52000" y1="72444" x2="52000" y2="72444"/>
                              <a14:foregroundMark x1="52000" y1="75111" x2="52000" y2="75111"/>
                              <a14:foregroundMark x1="52000" y1="77778" x2="52000" y2="77778"/>
                              <a14:foregroundMark x1="47556" y1="76889" x2="45778" y2="76000"/>
                              <a14:foregroundMark x1="45778" y1="76000" x2="45778" y2="76000"/>
                              <a14:foregroundMark x1="66222" y1="74222" x2="66222" y2="74222"/>
                              <a14:foregroundMark x1="62222" y1="80000" x2="62222" y2="80000"/>
                              <a14:foregroundMark x1="60889" y1="80889" x2="60889" y2="80889"/>
                              <a14:foregroundMark x1="60889" y1="80889" x2="60889" y2="80889"/>
                              <a14:foregroundMark x1="58667" y1="80000" x2="55111" y2="78222"/>
                              <a14:foregroundMark x1="56889" y1="73778" x2="56889" y2="73778"/>
                              <a14:foregroundMark x1="56889" y1="73778" x2="58222" y2="72444"/>
                              <a14:foregroundMark x1="63111" y1="66667" x2="63111" y2="66667"/>
                              <a14:foregroundMark x1="63111" y1="66222" x2="63111" y2="66222"/>
                              <a14:foregroundMark x1="69778" y1="64889" x2="69778" y2="64889"/>
                              <a14:foregroundMark x1="74222" y1="63111" x2="74222" y2="63111"/>
                              <a14:foregroundMark x1="74222" y1="62667" x2="74222" y2="62667"/>
                              <a14:foregroundMark x1="75111" y1="72889" x2="75111" y2="72889"/>
                              <a14:foregroundMark x1="75111" y1="74222" x2="75111" y2="74222"/>
                              <a14:foregroundMark x1="73778" y1="75111" x2="73778" y2="75111"/>
                              <a14:foregroundMark x1="73778" y1="69333" x2="73778" y2="69333"/>
                              <a14:foregroundMark x1="74667" y1="68889" x2="74667" y2="68889"/>
                              <a14:foregroundMark x1="75111" y1="67556" x2="75111" y2="67556"/>
                              <a14:foregroundMark x1="73333" y1="58222" x2="73333" y2="58222"/>
                              <a14:foregroundMark x1="74667" y1="55556" x2="74667" y2="55556"/>
                              <a14:foregroundMark x1="75556" y1="53778" x2="75556" y2="53778"/>
                              <a14:foregroundMark x1="76889" y1="53333" x2="76889" y2="53333"/>
                              <a14:foregroundMark x1="41778" y1="42667" x2="41778" y2="42667"/>
                              <a14:foregroundMark x1="41778" y1="42667" x2="41778" y2="42667"/>
                              <a14:foregroundMark x1="41778" y1="42667" x2="41778" y2="42667"/>
                              <a14:foregroundMark x1="40000" y1="36889" x2="40000" y2="36889"/>
                              <a14:foregroundMark x1="40000" y1="36889" x2="40000" y2="36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6832" y="2078116"/>
                  <a:ext cx="578140" cy="5781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8" name="TextBox 27"/>
              <p:cNvSpPr txBox="1"/>
              <p:nvPr/>
            </p:nvSpPr>
            <p:spPr>
              <a:xfrm>
                <a:off x="8006573" y="4042398"/>
                <a:ext cx="1015727" cy="369332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Option 3</a:t>
                </a: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884650" y="2177703"/>
            <a:ext cx="1771424" cy="866474"/>
            <a:chOff x="1168086" y="1444108"/>
            <a:chExt cx="1771424" cy="866474"/>
          </a:xfrm>
        </p:grpSpPr>
        <p:grpSp>
          <p:nvGrpSpPr>
            <p:cNvPr id="9" name="Group 8"/>
            <p:cNvGrpSpPr/>
            <p:nvPr/>
          </p:nvGrpSpPr>
          <p:grpSpPr>
            <a:xfrm>
              <a:off x="1168086" y="1444108"/>
              <a:ext cx="1771424" cy="866474"/>
              <a:chOff x="1168086" y="1444108"/>
              <a:chExt cx="1771424" cy="866474"/>
            </a:xfrm>
          </p:grpSpPr>
          <p:pic>
            <p:nvPicPr>
              <p:cNvPr id="18" name="Picture 2" descr="Картинки по запросу curso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>
                            <a14:foregroundMark x1="40889" y1="25333" x2="40889" y2="25333"/>
                            <a14:foregroundMark x1="49778" y1="63556" x2="49778" y2="63556"/>
                            <a14:foregroundMark x1="45778" y1="55556" x2="45778" y2="55556"/>
                            <a14:foregroundMark x1="66222" y1="55556" x2="66222" y2="55556"/>
                            <a14:foregroundMark x1="66222" y1="66667" x2="66222" y2="66667"/>
                            <a14:foregroundMark x1="57333" y1="71556" x2="57333" y2="71556"/>
                            <a14:foregroundMark x1="46667" y1="69778" x2="46667" y2="69778"/>
                            <a14:foregroundMark x1="44000" y1="69778" x2="44000" y2="69778"/>
                            <a14:foregroundMark x1="27111" y1="66667" x2="27111" y2="66667"/>
                            <a14:foregroundMark x1="18667" y1="55111" x2="18667" y2="55111"/>
                            <a14:foregroundMark x1="19556" y1="55111" x2="19556" y2="55111"/>
                            <a14:foregroundMark x1="23556" y1="58667" x2="23556" y2="58667"/>
                            <a14:foregroundMark x1="23556" y1="60000" x2="23556" y2="60000"/>
                            <a14:foregroundMark x1="24889" y1="61778" x2="24889" y2="61778"/>
                            <a14:foregroundMark x1="33778" y1="68889" x2="33778" y2="68889"/>
                            <a14:foregroundMark x1="33778" y1="71556" x2="33778" y2="71556"/>
                            <a14:foregroundMark x1="40444" y1="72444" x2="40444" y2="72444"/>
                            <a14:foregroundMark x1="43556" y1="72000" x2="43556" y2="72000"/>
                            <a14:foregroundMark x1="47556" y1="72000" x2="47556" y2="72000"/>
                            <a14:foregroundMark x1="49778" y1="72444" x2="49778" y2="72444"/>
                            <a14:foregroundMark x1="52000" y1="72444" x2="52000" y2="72444"/>
                            <a14:foregroundMark x1="52000" y1="75111" x2="52000" y2="75111"/>
                            <a14:foregroundMark x1="52000" y1="77778" x2="52000" y2="77778"/>
                            <a14:foregroundMark x1="47556" y1="76889" x2="45778" y2="76000"/>
                            <a14:foregroundMark x1="45778" y1="76000" x2="45778" y2="76000"/>
                            <a14:foregroundMark x1="66222" y1="74222" x2="66222" y2="74222"/>
                            <a14:foregroundMark x1="62222" y1="80000" x2="62222" y2="80000"/>
                            <a14:foregroundMark x1="60889" y1="80889" x2="60889" y2="80889"/>
                            <a14:foregroundMark x1="60889" y1="80889" x2="60889" y2="80889"/>
                            <a14:foregroundMark x1="58667" y1="80000" x2="55111" y2="78222"/>
                            <a14:foregroundMark x1="56889" y1="73778" x2="56889" y2="73778"/>
                            <a14:foregroundMark x1="56889" y1="73778" x2="58222" y2="72444"/>
                            <a14:foregroundMark x1="63111" y1="66667" x2="63111" y2="66667"/>
                            <a14:foregroundMark x1="63111" y1="66222" x2="63111" y2="66222"/>
                            <a14:foregroundMark x1="69778" y1="64889" x2="69778" y2="64889"/>
                            <a14:foregroundMark x1="74222" y1="63111" x2="74222" y2="63111"/>
                            <a14:foregroundMark x1="74222" y1="62667" x2="74222" y2="62667"/>
                            <a14:foregroundMark x1="75111" y1="72889" x2="75111" y2="72889"/>
                            <a14:foregroundMark x1="75111" y1="74222" x2="75111" y2="74222"/>
                            <a14:foregroundMark x1="73778" y1="75111" x2="73778" y2="75111"/>
                            <a14:foregroundMark x1="73778" y1="69333" x2="73778" y2="69333"/>
                            <a14:foregroundMark x1="74667" y1="68889" x2="74667" y2="68889"/>
                            <a14:foregroundMark x1="75111" y1="67556" x2="75111" y2="67556"/>
                            <a14:foregroundMark x1="73333" y1="58222" x2="73333" y2="58222"/>
                            <a14:foregroundMark x1="74667" y1="55556" x2="74667" y2="55556"/>
                            <a14:foregroundMark x1="75556" y1="53778" x2="75556" y2="53778"/>
                            <a14:foregroundMark x1="76889" y1="53333" x2="76889" y2="53333"/>
                            <a14:foregroundMark x1="41778" y1="42667" x2="41778" y2="42667"/>
                            <a14:foregroundMark x1="41778" y1="42667" x2="41778" y2="42667"/>
                            <a14:foregroundMark x1="41778" y1="42667" x2="41778" y2="42667"/>
                            <a14:foregroundMark x1="40000" y1="36889" x2="40000" y2="36889"/>
                            <a14:foregroundMark x1="40000" y1="36889" x2="40000" y2="36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68086" y="1444108"/>
                <a:ext cx="578140" cy="578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1701305" y="2018194"/>
                <a:ext cx="1238205" cy="292388"/>
              </a:xfrm>
              <a:prstGeom prst="rect">
                <a:avLst/>
              </a:prstGeom>
              <a:solidFill>
                <a:srgbClr val="FFFFCC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13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“SUBMIT CMC”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701305" y="1648862"/>
              <a:ext cx="1015727" cy="369332"/>
            </a:xfrm>
            <a:prstGeom prst="rect">
              <a:avLst/>
            </a:prstGeom>
            <a:solidFill>
              <a:srgbClr val="FFFFCC"/>
            </a:solidFill>
            <a:ln w="31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Option 2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7" y="915385"/>
            <a:ext cx="1237595" cy="73158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395536" y="1393353"/>
            <a:ext cx="853148" cy="2440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1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6" y="1016438"/>
            <a:ext cx="5905696" cy="1523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427734"/>
            <a:ext cx="4392488" cy="208823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19" y="123478"/>
            <a:ext cx="3456385" cy="768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0" kern="1200" dirty="0">
                <a:solidFill>
                  <a:srgbClr val="193B7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C00000"/>
                </a:solidFill>
              </a:rPr>
              <a:t>Writer</a:t>
            </a:r>
          </a:p>
          <a:p>
            <a:pPr>
              <a:spcBef>
                <a:spcPts val="600"/>
              </a:spcBef>
            </a:pPr>
            <a:r>
              <a:rPr lang="en-US" b="1" dirty="0"/>
              <a:t>- My CMC space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571" y="2434878"/>
            <a:ext cx="4104456" cy="207997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5" name="Rectangular Callout 14"/>
          <p:cNvSpPr/>
          <p:nvPr/>
        </p:nvSpPr>
        <p:spPr>
          <a:xfrm>
            <a:off x="5868144" y="1883332"/>
            <a:ext cx="1368152" cy="492443"/>
          </a:xfrm>
          <a:prstGeom prst="wedgeRectCallout">
            <a:avLst>
              <a:gd name="adj1" fmla="val 25511"/>
              <a:gd name="adj2" fmla="val 186495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Status of CMC is changed to …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300192" y="3045527"/>
            <a:ext cx="664236" cy="4512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6577892" y="608512"/>
            <a:ext cx="2448272" cy="969496"/>
          </a:xfrm>
          <a:prstGeom prst="wedgeRectCallout">
            <a:avLst>
              <a:gd name="adj1" fmla="val 35247"/>
              <a:gd name="adj2" fmla="val 222738"/>
            </a:avLst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No actions allowed by writer…</a:t>
            </a:r>
          </a:p>
          <a:p>
            <a:pPr>
              <a:spcBef>
                <a:spcPts val="600"/>
              </a:spcBef>
            </a:pPr>
            <a:r>
              <a:rPr lang="en-US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Once the CMC has been submitted, it is no longer available to the Writer to modify data.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8855" y="4169160"/>
            <a:ext cx="3439887" cy="69249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 dirty="0">
                <a:cs typeface="Calibri Light" panose="020F0302020204030204" pitchFamily="34" charset="0"/>
              </a:rPr>
              <a:t>No actions are allowed by writer until the review is completed. Writer can read comments made by reviewers and TC Chair.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849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067694"/>
            <a:ext cx="5400600" cy="172354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intra-RMO review has been designed to mirror the JCRB (inter-RMO) review.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CMC may be revised an unlimited number of times.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Set date limits are not programmed and are hence, in respect to the software, not fixed.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8875" y="1275606"/>
            <a:ext cx="3314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800" b="1" dirty="0">
                <a:solidFill>
                  <a:srgbClr val="193B7F"/>
                </a:solidFill>
                <a:latin typeface="+mj-lt"/>
                <a:ea typeface="+mj-ea"/>
                <a:cs typeface="+mj-cs"/>
              </a:rPr>
              <a:t>Intra-RMO review</a:t>
            </a:r>
            <a:endParaRPr lang="en-US" sz="2800" b="1" dirty="0">
              <a:solidFill>
                <a:srgbClr val="193B7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8222838"/>
      </p:ext>
    </p:extLst>
  </p:cSld>
  <p:clrMapOvr>
    <a:masterClrMapping/>
  </p:clrMapOvr>
</p:sld>
</file>

<file path=ppt/theme/theme1.xml><?xml version="1.0" encoding="utf-8"?>
<a:theme xmlns:a="http://schemas.openxmlformats.org/drawingml/2006/main" name="EURAM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2473</Words>
  <Application>Microsoft Office PowerPoint</Application>
  <PresentationFormat>On-screen Show (16:9)</PresentationFormat>
  <Paragraphs>304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EURAMET</vt:lpstr>
      <vt:lpstr>the KCDB 2.0: CMC review  www.bipm.org/kcdb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JCRB review deadlines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https://www.bipm.org/kcdb/  https://www.bipm.org/en/cipm-mra/kcdb.html#help</vt:lpstr>
    </vt:vector>
  </TitlesOfParts>
  <Company>BIPM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Bla-bla-bla gfbdgfdfgndhgndfg</dc:title>
  <dc:creator>Chingis Kuanbayev</dc:creator>
  <cp:lastModifiedBy>Susanne PICARD</cp:lastModifiedBy>
  <cp:revision>824</cp:revision>
  <cp:lastPrinted>2017-11-14T15:04:47Z</cp:lastPrinted>
  <dcterms:created xsi:type="dcterms:W3CDTF">2016-07-07T14:07:17Z</dcterms:created>
  <dcterms:modified xsi:type="dcterms:W3CDTF">2022-05-31T08:56:36Z</dcterms:modified>
</cp:coreProperties>
</file>